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handoutMasterIdLst>
    <p:handoutMasterId r:id="rId22"/>
  </p:handoutMasterIdLst>
  <p:sldIdLst>
    <p:sldId id="275" r:id="rId2"/>
    <p:sldId id="277" r:id="rId3"/>
    <p:sldId id="276" r:id="rId4"/>
    <p:sldId id="278" r:id="rId5"/>
    <p:sldId id="279" r:id="rId6"/>
    <p:sldId id="257" r:id="rId7"/>
    <p:sldId id="273" r:id="rId8"/>
    <p:sldId id="281" r:id="rId9"/>
    <p:sldId id="284" r:id="rId10"/>
    <p:sldId id="270" r:id="rId11"/>
    <p:sldId id="289" r:id="rId12"/>
    <p:sldId id="297" r:id="rId13"/>
    <p:sldId id="274" r:id="rId14"/>
    <p:sldId id="294" r:id="rId15"/>
    <p:sldId id="288" r:id="rId16"/>
    <p:sldId id="295" r:id="rId17"/>
    <p:sldId id="291" r:id="rId18"/>
    <p:sldId id="292" r:id="rId19"/>
    <p:sldId id="290" r:id="rId20"/>
  </p:sldIdLst>
  <p:sldSz cx="10058400" cy="7772400"/>
  <p:notesSz cx="9313863"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466" autoAdjust="0"/>
  </p:normalViewPr>
  <p:slideViewPr>
    <p:cSldViewPr snapToGrid="0">
      <p:cViewPr varScale="1">
        <p:scale>
          <a:sx n="111" d="100"/>
          <a:sy n="111" d="100"/>
        </p:scale>
        <p:origin x="229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756DEB-DC2D-7E56-42FB-BB7F5E8FFC67}"/>
              </a:ext>
            </a:extLst>
          </p:cNvPr>
          <p:cNvSpPr>
            <a:spLocks noGrp="1"/>
          </p:cNvSpPr>
          <p:nvPr>
            <p:ph type="hdr" sz="quarter"/>
          </p:nvPr>
        </p:nvSpPr>
        <p:spPr>
          <a:xfrm>
            <a:off x="0" y="0"/>
            <a:ext cx="403542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BCB0EA-2C6F-878B-6D9C-DDE93DCC1D54}"/>
              </a:ext>
            </a:extLst>
          </p:cNvPr>
          <p:cNvSpPr>
            <a:spLocks noGrp="1"/>
          </p:cNvSpPr>
          <p:nvPr>
            <p:ph type="dt" sz="quarter" idx="1"/>
          </p:nvPr>
        </p:nvSpPr>
        <p:spPr>
          <a:xfrm>
            <a:off x="5275263" y="0"/>
            <a:ext cx="4037012" cy="344488"/>
          </a:xfrm>
          <a:prstGeom prst="rect">
            <a:avLst/>
          </a:prstGeom>
        </p:spPr>
        <p:txBody>
          <a:bodyPr vert="horz" lIns="91440" tIns="45720" rIns="91440" bIns="45720" rtlCol="0"/>
          <a:lstStyle>
            <a:lvl1pPr algn="r">
              <a:defRPr sz="1200"/>
            </a:lvl1pPr>
          </a:lstStyle>
          <a:p>
            <a:fld id="{CB6D59C5-E4F4-403E-AF55-2057587CE091}" type="datetimeFigureOut">
              <a:rPr lang="en-US" smtClean="0"/>
              <a:t>6/12/26</a:t>
            </a:fld>
            <a:endParaRPr lang="en-US"/>
          </a:p>
        </p:txBody>
      </p:sp>
      <p:sp>
        <p:nvSpPr>
          <p:cNvPr id="4" name="Footer Placeholder 3">
            <a:extLst>
              <a:ext uri="{FF2B5EF4-FFF2-40B4-BE49-F238E27FC236}">
                <a16:creationId xmlns:a16="http://schemas.microsoft.com/office/drawing/2014/main" id="{AC3D9093-08C4-9525-66C5-8712D52DC0D0}"/>
              </a:ext>
            </a:extLst>
          </p:cNvPr>
          <p:cNvSpPr>
            <a:spLocks noGrp="1"/>
          </p:cNvSpPr>
          <p:nvPr>
            <p:ph type="ftr" sz="quarter" idx="2"/>
          </p:nvPr>
        </p:nvSpPr>
        <p:spPr>
          <a:xfrm>
            <a:off x="0" y="6513513"/>
            <a:ext cx="4035425" cy="344487"/>
          </a:xfrm>
          <a:prstGeom prst="rect">
            <a:avLst/>
          </a:prstGeom>
        </p:spPr>
        <p:txBody>
          <a:bodyPr vert="horz" lIns="91440" tIns="45720" rIns="91440" bIns="45720" rtlCol="0" anchor="b"/>
          <a:lstStyle>
            <a:lvl1pPr algn="l">
              <a:defRPr sz="1200"/>
            </a:lvl1pPr>
          </a:lstStyle>
          <a:p>
            <a:r>
              <a:rPr lang="en-US"/>
              <a:t>Higginson Ranch Presentation BJN 2026</a:t>
            </a:r>
          </a:p>
        </p:txBody>
      </p:sp>
      <p:sp>
        <p:nvSpPr>
          <p:cNvPr id="5" name="Slide Number Placeholder 4">
            <a:extLst>
              <a:ext uri="{FF2B5EF4-FFF2-40B4-BE49-F238E27FC236}">
                <a16:creationId xmlns:a16="http://schemas.microsoft.com/office/drawing/2014/main" id="{9EDE8BD3-B8F6-9594-5158-DBC9D9129AEB}"/>
              </a:ext>
            </a:extLst>
          </p:cNvPr>
          <p:cNvSpPr>
            <a:spLocks noGrp="1"/>
          </p:cNvSpPr>
          <p:nvPr>
            <p:ph type="sldNum" sz="quarter" idx="3"/>
          </p:nvPr>
        </p:nvSpPr>
        <p:spPr>
          <a:xfrm>
            <a:off x="5275263" y="6513513"/>
            <a:ext cx="4037012" cy="344487"/>
          </a:xfrm>
          <a:prstGeom prst="rect">
            <a:avLst/>
          </a:prstGeom>
        </p:spPr>
        <p:txBody>
          <a:bodyPr vert="horz" lIns="91440" tIns="45720" rIns="91440" bIns="45720" rtlCol="0" anchor="b"/>
          <a:lstStyle>
            <a:lvl1pPr algn="r">
              <a:defRPr sz="1200"/>
            </a:lvl1pPr>
          </a:lstStyle>
          <a:p>
            <a:fld id="{CBA6E662-1B96-4095-A01E-E257391C4091}" type="slidenum">
              <a:rPr lang="en-US" smtClean="0"/>
              <a:t>‹#›</a:t>
            </a:fld>
            <a:endParaRPr lang="en-US"/>
          </a:p>
        </p:txBody>
      </p:sp>
    </p:spTree>
    <p:extLst>
      <p:ext uri="{BB962C8B-B14F-4D97-AF65-F5344CB8AC3E}">
        <p14:creationId xmlns:p14="http://schemas.microsoft.com/office/powerpoint/2010/main" val="352903314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1T18:50:31.392"/>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1T18:50:39.781"/>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1T18:50:41.577"/>
    </inkml:context>
    <inkml:brush xml:id="br0">
      <inkml:brushProperty name="width" value="0.05" units="cm"/>
      <inkml:brushProperty name="height" value="0.05" units="cm"/>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1T18:50:41.780"/>
    </inkml:context>
    <inkml:brush xml:id="br0">
      <inkml:brushProperty name="width" value="0.05" units="cm"/>
      <inkml:brushProperty name="height" value="0.0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1T18:52:03.518"/>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5275701" y="1"/>
            <a:ext cx="4036007" cy="344091"/>
          </a:xfrm>
          <a:prstGeom prst="rect">
            <a:avLst/>
          </a:prstGeom>
        </p:spPr>
        <p:txBody>
          <a:bodyPr vert="horz" lIns="91428" tIns="45714" rIns="91428" bIns="45714" rtlCol="0"/>
          <a:lstStyle>
            <a:lvl1pPr algn="r">
              <a:defRPr sz="1200"/>
            </a:lvl1pPr>
          </a:lstStyle>
          <a:p>
            <a:fld id="{1BE12E18-8250-433F-9CD7-C4FCAD1ED8C9}" type="datetimeFigureOut">
              <a:rPr lang="en-US" smtClean="0"/>
              <a:t>6/12/26</a:t>
            </a:fld>
            <a:endParaRPr lang="en-US"/>
          </a:p>
        </p:txBody>
      </p:sp>
      <p:sp>
        <p:nvSpPr>
          <p:cNvPr id="4" name="Slide Image Placeholder 3"/>
          <p:cNvSpPr>
            <a:spLocks noGrp="1" noRot="1" noChangeAspect="1"/>
          </p:cNvSpPr>
          <p:nvPr>
            <p:ph type="sldImg" idx="2"/>
          </p:nvPr>
        </p:nvSpPr>
        <p:spPr>
          <a:xfrm>
            <a:off x="3159125" y="857250"/>
            <a:ext cx="2995613" cy="2314575"/>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931387" y="3300412"/>
            <a:ext cx="7451090" cy="2700338"/>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36007" cy="344091"/>
          </a:xfrm>
          <a:prstGeom prst="rect">
            <a:avLst/>
          </a:prstGeom>
        </p:spPr>
        <p:txBody>
          <a:bodyPr vert="horz" lIns="91428" tIns="45714" rIns="91428" bIns="45714" rtlCol="0" anchor="b"/>
          <a:lstStyle>
            <a:lvl1pPr algn="l">
              <a:defRPr sz="1200"/>
            </a:lvl1pPr>
          </a:lstStyle>
          <a:p>
            <a:r>
              <a:rPr lang="en-US"/>
              <a:t>Higginson Ranch Presentation BJN 2026</a:t>
            </a:r>
          </a:p>
        </p:txBody>
      </p:sp>
      <p:sp>
        <p:nvSpPr>
          <p:cNvPr id="7" name="Slide Number Placeholder 6"/>
          <p:cNvSpPr>
            <a:spLocks noGrp="1"/>
          </p:cNvSpPr>
          <p:nvPr>
            <p:ph type="sldNum" sz="quarter" idx="5"/>
          </p:nvPr>
        </p:nvSpPr>
        <p:spPr>
          <a:xfrm>
            <a:off x="5275701" y="6513910"/>
            <a:ext cx="4036007" cy="344091"/>
          </a:xfrm>
          <a:prstGeom prst="rect">
            <a:avLst/>
          </a:prstGeom>
        </p:spPr>
        <p:txBody>
          <a:bodyPr vert="horz" lIns="91428" tIns="45714" rIns="91428" bIns="45714" rtlCol="0" anchor="b"/>
          <a:lstStyle>
            <a:lvl1pPr algn="r">
              <a:defRPr sz="1200"/>
            </a:lvl1pPr>
          </a:lstStyle>
          <a:p>
            <a:fld id="{88B6F192-BA33-46B4-B9D1-3B339A5CF376}" type="slidenum">
              <a:rPr lang="en-US" smtClean="0"/>
              <a:t>‹#›</a:t>
            </a:fld>
            <a:endParaRPr lang="en-US"/>
          </a:p>
        </p:txBody>
      </p:sp>
    </p:spTree>
    <p:extLst>
      <p:ext uri="{BB962C8B-B14F-4D97-AF65-F5344CB8AC3E}">
        <p14:creationId xmlns:p14="http://schemas.microsoft.com/office/powerpoint/2010/main" val="134030612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25" y="857250"/>
            <a:ext cx="2995613"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B6F192-BA33-46B4-B9D1-3B339A5CF376}" type="slidenum">
              <a:rPr lang="en-US" smtClean="0"/>
              <a:t>6</a:t>
            </a:fld>
            <a:endParaRPr lang="en-US"/>
          </a:p>
        </p:txBody>
      </p:sp>
      <p:sp>
        <p:nvSpPr>
          <p:cNvPr id="5" name="Footer Placeholder 4">
            <a:extLst>
              <a:ext uri="{FF2B5EF4-FFF2-40B4-BE49-F238E27FC236}">
                <a16:creationId xmlns:a16="http://schemas.microsoft.com/office/drawing/2014/main" id="{924C6B0D-7907-C47C-F3F9-847C27103D57}"/>
              </a:ext>
            </a:extLst>
          </p:cNvPr>
          <p:cNvSpPr>
            <a:spLocks noGrp="1"/>
          </p:cNvSpPr>
          <p:nvPr>
            <p:ph type="ftr" sz="quarter" idx="4"/>
          </p:nvPr>
        </p:nvSpPr>
        <p:spPr/>
        <p:txBody>
          <a:bodyPr/>
          <a:lstStyle/>
          <a:p>
            <a:r>
              <a:rPr lang="en-US"/>
              <a:t>Higginson Ranch Presentation BJN 2026</a:t>
            </a:r>
          </a:p>
        </p:txBody>
      </p:sp>
    </p:spTree>
    <p:extLst>
      <p:ext uri="{BB962C8B-B14F-4D97-AF65-F5344CB8AC3E}">
        <p14:creationId xmlns:p14="http://schemas.microsoft.com/office/powerpoint/2010/main" val="249457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83A172-33C1-4E2D-B19A-D79ADF1DFA4D}" type="datetime1">
              <a:rPr lang="en-US" smtClean="0"/>
              <a:t>6/12/26</a:t>
            </a:fld>
            <a:endParaRPr lang="en-US"/>
          </a:p>
        </p:txBody>
      </p:sp>
      <p:sp>
        <p:nvSpPr>
          <p:cNvPr id="5" name="Footer Placeholder 4"/>
          <p:cNvSpPr>
            <a:spLocks noGrp="1"/>
          </p:cNvSpPr>
          <p:nvPr>
            <p:ph type="ftr" sz="quarter" idx="11"/>
          </p:nvPr>
        </p:nvSpPr>
        <p:spPr/>
        <p:txBody>
          <a:bodyPr/>
          <a:lstStyle/>
          <a:p>
            <a:r>
              <a:rPr lang="en-US"/>
              <a:t>Higginson Ranch Presentation BJN 2026</a:t>
            </a:r>
          </a:p>
        </p:txBody>
      </p:sp>
      <p:sp>
        <p:nvSpPr>
          <p:cNvPr id="6" name="Slide Number Placeholder 5"/>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59323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5765F-4938-472E-BFC7-BD267BCC3D85}" type="datetime1">
              <a:rPr lang="en-US" smtClean="0"/>
              <a:t>6/12/26</a:t>
            </a:fld>
            <a:endParaRPr lang="en-US"/>
          </a:p>
        </p:txBody>
      </p:sp>
      <p:sp>
        <p:nvSpPr>
          <p:cNvPr id="5" name="Footer Placeholder 4"/>
          <p:cNvSpPr>
            <a:spLocks noGrp="1"/>
          </p:cNvSpPr>
          <p:nvPr>
            <p:ph type="ftr" sz="quarter" idx="11"/>
          </p:nvPr>
        </p:nvSpPr>
        <p:spPr/>
        <p:txBody>
          <a:bodyPr/>
          <a:lstStyle/>
          <a:p>
            <a:r>
              <a:rPr lang="en-US"/>
              <a:t>Higginson Ranch Presentation BJN 2026</a:t>
            </a:r>
          </a:p>
        </p:txBody>
      </p:sp>
      <p:sp>
        <p:nvSpPr>
          <p:cNvPr id="6" name="Slide Number Placeholder 5"/>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74496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519C20-FBA9-4FD2-88EF-B0290CE5B034}" type="datetime1">
              <a:rPr lang="en-US" smtClean="0"/>
              <a:t>6/12/26</a:t>
            </a:fld>
            <a:endParaRPr lang="en-US"/>
          </a:p>
        </p:txBody>
      </p:sp>
      <p:sp>
        <p:nvSpPr>
          <p:cNvPr id="5" name="Footer Placeholder 4"/>
          <p:cNvSpPr>
            <a:spLocks noGrp="1"/>
          </p:cNvSpPr>
          <p:nvPr>
            <p:ph type="ftr" sz="quarter" idx="11"/>
          </p:nvPr>
        </p:nvSpPr>
        <p:spPr/>
        <p:txBody>
          <a:bodyPr/>
          <a:lstStyle/>
          <a:p>
            <a:r>
              <a:rPr lang="en-US"/>
              <a:t>Higginson Ranch Presentation BJN 2026</a:t>
            </a:r>
          </a:p>
        </p:txBody>
      </p:sp>
      <p:sp>
        <p:nvSpPr>
          <p:cNvPr id="6" name="Slide Number Placeholder 5"/>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272125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C2C17-965E-4924-8B01-0EF15A32FD57}" type="datetime1">
              <a:rPr lang="en-US" smtClean="0"/>
              <a:t>6/12/26</a:t>
            </a:fld>
            <a:endParaRPr lang="en-US"/>
          </a:p>
        </p:txBody>
      </p:sp>
      <p:sp>
        <p:nvSpPr>
          <p:cNvPr id="5" name="Footer Placeholder 4"/>
          <p:cNvSpPr>
            <a:spLocks noGrp="1"/>
          </p:cNvSpPr>
          <p:nvPr>
            <p:ph type="ftr" sz="quarter" idx="11"/>
          </p:nvPr>
        </p:nvSpPr>
        <p:spPr/>
        <p:txBody>
          <a:bodyPr/>
          <a:lstStyle/>
          <a:p>
            <a:r>
              <a:rPr lang="en-US"/>
              <a:t>Higginson Ranch Presentation BJN 2026</a:t>
            </a:r>
          </a:p>
        </p:txBody>
      </p:sp>
      <p:sp>
        <p:nvSpPr>
          <p:cNvPr id="6" name="Slide Number Placeholder 5"/>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389302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EA107A-D451-4774-B99A-ADF43332888A}" type="datetime1">
              <a:rPr lang="en-US" smtClean="0"/>
              <a:t>6/12/26</a:t>
            </a:fld>
            <a:endParaRPr lang="en-US"/>
          </a:p>
        </p:txBody>
      </p:sp>
      <p:sp>
        <p:nvSpPr>
          <p:cNvPr id="5" name="Footer Placeholder 4"/>
          <p:cNvSpPr>
            <a:spLocks noGrp="1"/>
          </p:cNvSpPr>
          <p:nvPr>
            <p:ph type="ftr" sz="quarter" idx="11"/>
          </p:nvPr>
        </p:nvSpPr>
        <p:spPr/>
        <p:txBody>
          <a:bodyPr/>
          <a:lstStyle/>
          <a:p>
            <a:r>
              <a:rPr lang="en-US"/>
              <a:t>Higginson Ranch Presentation BJN 2026</a:t>
            </a:r>
          </a:p>
        </p:txBody>
      </p:sp>
      <p:sp>
        <p:nvSpPr>
          <p:cNvPr id="6" name="Slide Number Placeholder 5"/>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196584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0ED933-E0DB-43BB-A4E2-68E3B6F47FE9}" type="datetime1">
              <a:rPr lang="en-US" smtClean="0"/>
              <a:t>6/12/26</a:t>
            </a:fld>
            <a:endParaRPr lang="en-US"/>
          </a:p>
        </p:txBody>
      </p:sp>
      <p:sp>
        <p:nvSpPr>
          <p:cNvPr id="6" name="Footer Placeholder 5"/>
          <p:cNvSpPr>
            <a:spLocks noGrp="1"/>
          </p:cNvSpPr>
          <p:nvPr>
            <p:ph type="ftr" sz="quarter" idx="11"/>
          </p:nvPr>
        </p:nvSpPr>
        <p:spPr/>
        <p:txBody>
          <a:bodyPr/>
          <a:lstStyle/>
          <a:p>
            <a:r>
              <a:rPr lang="en-US"/>
              <a:t>Higginson Ranch Presentation BJN 2026</a:t>
            </a:r>
          </a:p>
        </p:txBody>
      </p:sp>
      <p:sp>
        <p:nvSpPr>
          <p:cNvPr id="7" name="Slide Number Placeholder 6"/>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76507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E26C54-B07B-40C9-AA6B-760183B5E1F3}" type="datetime1">
              <a:rPr lang="en-US" smtClean="0"/>
              <a:t>6/12/26</a:t>
            </a:fld>
            <a:endParaRPr lang="en-US"/>
          </a:p>
        </p:txBody>
      </p:sp>
      <p:sp>
        <p:nvSpPr>
          <p:cNvPr id="8" name="Footer Placeholder 7"/>
          <p:cNvSpPr>
            <a:spLocks noGrp="1"/>
          </p:cNvSpPr>
          <p:nvPr>
            <p:ph type="ftr" sz="quarter" idx="11"/>
          </p:nvPr>
        </p:nvSpPr>
        <p:spPr/>
        <p:txBody>
          <a:bodyPr/>
          <a:lstStyle/>
          <a:p>
            <a:r>
              <a:rPr lang="en-US"/>
              <a:t>Higginson Ranch Presentation BJN 2026</a:t>
            </a:r>
          </a:p>
        </p:txBody>
      </p:sp>
      <p:sp>
        <p:nvSpPr>
          <p:cNvPr id="9" name="Slide Number Placeholder 8"/>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52708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9B9DB5-8DD9-4778-9A6C-EC36D5A7E2EF}" type="datetime1">
              <a:rPr lang="en-US" smtClean="0"/>
              <a:t>6/12/26</a:t>
            </a:fld>
            <a:endParaRPr lang="en-US"/>
          </a:p>
        </p:txBody>
      </p:sp>
      <p:sp>
        <p:nvSpPr>
          <p:cNvPr id="4" name="Footer Placeholder 3"/>
          <p:cNvSpPr>
            <a:spLocks noGrp="1"/>
          </p:cNvSpPr>
          <p:nvPr>
            <p:ph type="ftr" sz="quarter" idx="11"/>
          </p:nvPr>
        </p:nvSpPr>
        <p:spPr/>
        <p:txBody>
          <a:bodyPr/>
          <a:lstStyle/>
          <a:p>
            <a:r>
              <a:rPr lang="en-US"/>
              <a:t>Higginson Ranch Presentation BJN 2026</a:t>
            </a:r>
          </a:p>
        </p:txBody>
      </p:sp>
      <p:sp>
        <p:nvSpPr>
          <p:cNvPr id="5" name="Slide Number Placeholder 4"/>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2885114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0F084-EF81-41B2-871E-D88FCF3AA681}" type="datetime1">
              <a:rPr lang="en-US" smtClean="0"/>
              <a:t>6/12/26</a:t>
            </a:fld>
            <a:endParaRPr lang="en-US"/>
          </a:p>
        </p:txBody>
      </p:sp>
      <p:sp>
        <p:nvSpPr>
          <p:cNvPr id="3" name="Footer Placeholder 2"/>
          <p:cNvSpPr>
            <a:spLocks noGrp="1"/>
          </p:cNvSpPr>
          <p:nvPr>
            <p:ph type="ftr" sz="quarter" idx="11"/>
          </p:nvPr>
        </p:nvSpPr>
        <p:spPr/>
        <p:txBody>
          <a:bodyPr/>
          <a:lstStyle/>
          <a:p>
            <a:r>
              <a:rPr lang="en-US"/>
              <a:t>Higginson Ranch Presentation BJN 2026</a:t>
            </a:r>
          </a:p>
        </p:txBody>
      </p:sp>
      <p:sp>
        <p:nvSpPr>
          <p:cNvPr id="4" name="Slide Number Placeholder 3"/>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35951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F24B581-833E-44BF-8CA9-D3DC18EFA7C6}" type="datetime1">
              <a:rPr lang="en-US" smtClean="0"/>
              <a:t>6/12/26</a:t>
            </a:fld>
            <a:endParaRPr lang="en-US"/>
          </a:p>
        </p:txBody>
      </p:sp>
      <p:sp>
        <p:nvSpPr>
          <p:cNvPr id="6" name="Footer Placeholder 5"/>
          <p:cNvSpPr>
            <a:spLocks noGrp="1"/>
          </p:cNvSpPr>
          <p:nvPr>
            <p:ph type="ftr" sz="quarter" idx="11"/>
          </p:nvPr>
        </p:nvSpPr>
        <p:spPr/>
        <p:txBody>
          <a:bodyPr/>
          <a:lstStyle/>
          <a:p>
            <a:r>
              <a:rPr lang="en-US"/>
              <a:t>Higginson Ranch Presentation BJN 2026</a:t>
            </a:r>
          </a:p>
        </p:txBody>
      </p:sp>
      <p:sp>
        <p:nvSpPr>
          <p:cNvPr id="7" name="Slide Number Placeholder 6"/>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321397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5898EDA-77E1-4D26-B172-9442D715B011}" type="datetime1">
              <a:rPr lang="en-US" smtClean="0"/>
              <a:t>6/12/26</a:t>
            </a:fld>
            <a:endParaRPr lang="en-US"/>
          </a:p>
        </p:txBody>
      </p:sp>
      <p:sp>
        <p:nvSpPr>
          <p:cNvPr id="6" name="Footer Placeholder 5"/>
          <p:cNvSpPr>
            <a:spLocks noGrp="1"/>
          </p:cNvSpPr>
          <p:nvPr>
            <p:ph type="ftr" sz="quarter" idx="11"/>
          </p:nvPr>
        </p:nvSpPr>
        <p:spPr/>
        <p:txBody>
          <a:bodyPr/>
          <a:lstStyle/>
          <a:p>
            <a:r>
              <a:rPr lang="en-US"/>
              <a:t>Higginson Ranch Presentation BJN 2026</a:t>
            </a:r>
          </a:p>
        </p:txBody>
      </p:sp>
      <p:sp>
        <p:nvSpPr>
          <p:cNvPr id="7" name="Slide Number Placeholder 6"/>
          <p:cNvSpPr>
            <a:spLocks noGrp="1"/>
          </p:cNvSpPr>
          <p:nvPr>
            <p:ph type="sldNum" sz="quarter" idx="12"/>
          </p:nvPr>
        </p:nvSpPr>
        <p:spPr/>
        <p:txBody>
          <a:bodyPr/>
          <a:lstStyle/>
          <a:p>
            <a:fld id="{05CF75FD-2C5B-45C2-BE36-F2A2D84BA046}" type="slidenum">
              <a:rPr lang="en-US" smtClean="0"/>
              <a:t>‹#›</a:t>
            </a:fld>
            <a:endParaRPr lang="en-US"/>
          </a:p>
        </p:txBody>
      </p:sp>
    </p:spTree>
    <p:extLst>
      <p:ext uri="{BB962C8B-B14F-4D97-AF65-F5344CB8AC3E}">
        <p14:creationId xmlns:p14="http://schemas.microsoft.com/office/powerpoint/2010/main" val="229974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5EB40CEF-89B4-4733-8284-1E785D6D9279}" type="datetime1">
              <a:rPr lang="en-US" smtClean="0"/>
              <a:t>6/12/26</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r>
              <a:rPr lang="en-US"/>
              <a:t>Higginson Ranch Presentation BJN 2026</a:t>
            </a: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05CF75FD-2C5B-45C2-BE36-F2A2D84BA046}" type="slidenum">
              <a:rPr lang="en-US" smtClean="0"/>
              <a:t>‹#›</a:t>
            </a:fld>
            <a:endParaRPr lang="en-US"/>
          </a:p>
        </p:txBody>
      </p:sp>
    </p:spTree>
    <p:extLst>
      <p:ext uri="{BB962C8B-B14F-4D97-AF65-F5344CB8AC3E}">
        <p14:creationId xmlns:p14="http://schemas.microsoft.com/office/powerpoint/2010/main" val="3758171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tif"/><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tif"/><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7.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0514-50EA-53B9-7EA0-20758FD4D64E}"/>
              </a:ext>
            </a:extLst>
          </p:cNvPr>
          <p:cNvSpPr>
            <a:spLocks noGrp="1"/>
          </p:cNvSpPr>
          <p:nvPr>
            <p:ph type="ctrTitle" idx="4294967295"/>
          </p:nvPr>
        </p:nvSpPr>
        <p:spPr>
          <a:xfrm>
            <a:off x="457200" y="5021108"/>
            <a:ext cx="9175531" cy="3089278"/>
          </a:xfrm>
        </p:spPr>
        <p:txBody>
          <a:bodyPr>
            <a:normAutofit fontScale="90000"/>
          </a:bodyPr>
          <a:lstStyle/>
          <a:p>
            <a:pPr algn="ctr"/>
            <a:r>
              <a:rPr lang="en-US" sz="4800" b="1" dirty="0"/>
              <a:t>Higginson’s Life in Divide Country</a:t>
            </a:r>
            <a:br>
              <a:rPr lang="en-US" sz="4800" b="1" dirty="0"/>
            </a:br>
            <a:r>
              <a:rPr lang="en-US" sz="4800" b="1" dirty="0"/>
              <a:t>Established 1907 Greenland, Colorado</a:t>
            </a:r>
            <a:br>
              <a:rPr lang="en-US" sz="4800" b="1" dirty="0"/>
            </a:br>
            <a:br>
              <a:rPr lang="en-US" sz="4800" b="1" dirty="0"/>
            </a:br>
            <a:r>
              <a:rPr lang="en-US" sz="4800" b="1" i="1" dirty="0"/>
              <a:t>Beverly Higginson Noe</a:t>
            </a:r>
            <a:br>
              <a:rPr lang="en-US" sz="4800" b="1" i="1" dirty="0"/>
            </a:br>
            <a:r>
              <a:rPr lang="en-US" sz="2000" b="1" i="1" dirty="0"/>
              <a:t>June 12,2006</a:t>
            </a:r>
            <a:br>
              <a:rPr lang="en-US" sz="4800" b="1" dirty="0"/>
            </a:br>
            <a:r>
              <a:rPr lang="en-US" sz="4800" b="1" dirty="0"/>
              <a:t> </a:t>
            </a:r>
          </a:p>
        </p:txBody>
      </p:sp>
      <p:pic>
        <p:nvPicPr>
          <p:cNvPr id="10" name="Picture 9">
            <a:extLst>
              <a:ext uri="{FF2B5EF4-FFF2-40B4-BE49-F238E27FC236}">
                <a16:creationId xmlns:a16="http://schemas.microsoft.com/office/drawing/2014/main" id="{55288DCA-6718-F261-7FC0-138386B8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20" y="-636069"/>
            <a:ext cx="10164819" cy="5576125"/>
          </a:xfrm>
          <a:prstGeom prst="rect">
            <a:avLst/>
          </a:prstGeom>
        </p:spPr>
      </p:pic>
    </p:spTree>
    <p:extLst>
      <p:ext uri="{BB962C8B-B14F-4D97-AF65-F5344CB8AC3E}">
        <p14:creationId xmlns:p14="http://schemas.microsoft.com/office/powerpoint/2010/main" val="34289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EB4CAB-14A5-5F53-E57B-358BCEC633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810" y="4517453"/>
            <a:ext cx="3367852" cy="2149996"/>
          </a:xfrm>
        </p:spPr>
      </p:pic>
      <p:pic>
        <p:nvPicPr>
          <p:cNvPr id="7" name="Picture 6">
            <a:extLst>
              <a:ext uri="{FF2B5EF4-FFF2-40B4-BE49-F238E27FC236}">
                <a16:creationId xmlns:a16="http://schemas.microsoft.com/office/drawing/2014/main" id="{6959198E-D961-6BBA-761A-4249E8FA1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958" y="3785967"/>
            <a:ext cx="4526280" cy="2569921"/>
          </a:xfrm>
          <a:prstGeom prst="rect">
            <a:avLst/>
          </a:prstGeom>
        </p:spPr>
      </p:pic>
      <p:sp>
        <p:nvSpPr>
          <p:cNvPr id="4" name="TextBox 3">
            <a:extLst>
              <a:ext uri="{FF2B5EF4-FFF2-40B4-BE49-F238E27FC236}">
                <a16:creationId xmlns:a16="http://schemas.microsoft.com/office/drawing/2014/main" id="{644B8E27-5EC2-BAF4-8F55-56CEFB82C0CC}"/>
              </a:ext>
            </a:extLst>
          </p:cNvPr>
          <p:cNvSpPr txBox="1"/>
          <p:nvPr/>
        </p:nvSpPr>
        <p:spPr>
          <a:xfrm>
            <a:off x="5423563" y="1092096"/>
            <a:ext cx="4634837" cy="1919051"/>
          </a:xfrm>
          <a:prstGeom prst="rect">
            <a:avLst/>
          </a:prstGeom>
          <a:noFill/>
        </p:spPr>
        <p:txBody>
          <a:bodyPr wrap="square">
            <a:spAutoFit/>
          </a:bodyPr>
          <a:lstStyle/>
          <a:p>
            <a:pPr>
              <a:lnSpc>
                <a:spcPct val="115000"/>
              </a:lnSpc>
              <a:spcAft>
                <a:spcPts val="660"/>
              </a:spcAft>
            </a:pPr>
            <a:r>
              <a:rPr lang="en-US" sz="1485" b="1"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latin typeface="Calibri" panose="020F0502020204030204" pitchFamily="34" charset="0"/>
                <a:ea typeface="Calibri" panose="020F0502020204030204" pitchFamily="34" charset="0"/>
                <a:cs typeface="Times New Roman" panose="02020603050405020304" pitchFamily="18" charset="0"/>
              </a:rPr>
              <a:t>The ranch house and barn were built</a:t>
            </a:r>
            <a:r>
              <a:rPr lang="en-US" sz="1200" b="1"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latin typeface="Calibri" panose="020F0502020204030204" pitchFamily="34" charset="0"/>
                <a:ea typeface="Calibri" panose="020F0502020204030204" pitchFamily="34" charset="0"/>
                <a:cs typeface="Times New Roman" panose="02020603050405020304" pitchFamily="18" charset="0"/>
              </a:rPr>
              <a:t>between 1907 and 1908 by Harold while he and Essie lived in Palmer Lake. They raised a total of five children, Robert, Russell, Esther, Albert and Janet while working the ranch.  They raised Herford cattle, milk cows, meadow hay, oats and other grains, they also sold saw logs to the Olson Sawmill.  </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Arthur decided it was “too flat” and moved back to his ranch on Turkey Creek.  Later selling his portion of the property to Eugene Higby in 1932.</a:t>
            </a:r>
          </a:p>
        </p:txBody>
      </p:sp>
      <p:pic>
        <p:nvPicPr>
          <p:cNvPr id="2" name="Content Placeholder 5">
            <a:extLst>
              <a:ext uri="{FF2B5EF4-FFF2-40B4-BE49-F238E27FC236}">
                <a16:creationId xmlns:a16="http://schemas.microsoft.com/office/drawing/2014/main" id="{008BF44D-4009-9945-5F34-8825ACAF6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982" y="2694072"/>
            <a:ext cx="4173213" cy="2754321"/>
          </a:xfrm>
          <a:prstGeom prst="rect">
            <a:avLst/>
          </a:prstGeom>
        </p:spPr>
      </p:pic>
      <p:pic>
        <p:nvPicPr>
          <p:cNvPr id="3" name="Picture 2">
            <a:extLst>
              <a:ext uri="{FF2B5EF4-FFF2-40B4-BE49-F238E27FC236}">
                <a16:creationId xmlns:a16="http://schemas.microsoft.com/office/drawing/2014/main" id="{D5A02E16-2814-8BC3-7C14-317F21194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76" y="216125"/>
            <a:ext cx="4533824" cy="3021292"/>
          </a:xfrm>
          <a:prstGeom prst="rect">
            <a:avLst/>
          </a:prstGeom>
        </p:spPr>
      </p:pic>
      <p:pic>
        <p:nvPicPr>
          <p:cNvPr id="8" name="Picture 7">
            <a:extLst>
              <a:ext uri="{FF2B5EF4-FFF2-40B4-BE49-F238E27FC236}">
                <a16:creationId xmlns:a16="http://schemas.microsoft.com/office/drawing/2014/main" id="{00A49731-9CD7-009D-8FA2-683C370B86F4}"/>
              </a:ext>
            </a:extLst>
          </p:cNvPr>
          <p:cNvPicPr>
            <a:picLocks noChangeAspect="1"/>
          </p:cNvPicPr>
          <p:nvPr/>
        </p:nvPicPr>
        <p:blipFill>
          <a:blip r:embed="rId6">
            <a:extLst>
              <a:ext uri="{28A0092B-C50C-407E-A947-70E740481C1C}">
                <a14:useLocalDpi xmlns:a14="http://schemas.microsoft.com/office/drawing/2010/main" val="0"/>
              </a:ext>
            </a:extLst>
          </a:blip>
          <a:srcRect t="19630"/>
          <a:stretch>
            <a:fillRect/>
          </a:stretch>
        </p:blipFill>
        <p:spPr>
          <a:xfrm>
            <a:off x="4303144" y="3970765"/>
            <a:ext cx="5486400" cy="2939625"/>
          </a:xfrm>
          <a:prstGeom prst="rect">
            <a:avLst/>
          </a:prstGeom>
        </p:spPr>
      </p:pic>
      <p:sp>
        <p:nvSpPr>
          <p:cNvPr id="9" name="TextBox 8">
            <a:extLst>
              <a:ext uri="{FF2B5EF4-FFF2-40B4-BE49-F238E27FC236}">
                <a16:creationId xmlns:a16="http://schemas.microsoft.com/office/drawing/2014/main" id="{2A55113D-1FBC-1721-5757-3B1E1E775C2E}"/>
              </a:ext>
            </a:extLst>
          </p:cNvPr>
          <p:cNvSpPr txBox="1"/>
          <p:nvPr/>
        </p:nvSpPr>
        <p:spPr>
          <a:xfrm>
            <a:off x="1569237" y="3323437"/>
            <a:ext cx="1925399" cy="307777"/>
          </a:xfrm>
          <a:prstGeom prst="rect">
            <a:avLst/>
          </a:prstGeom>
          <a:noFill/>
        </p:spPr>
        <p:txBody>
          <a:bodyPr wrap="none" rtlCol="0">
            <a:spAutoFit/>
          </a:bodyPr>
          <a:lstStyle/>
          <a:p>
            <a:r>
              <a:rPr lang="en-US" sz="1400" b="1" dirty="0"/>
              <a:t>Higginson Ranch House</a:t>
            </a:r>
          </a:p>
        </p:txBody>
      </p:sp>
      <p:sp>
        <p:nvSpPr>
          <p:cNvPr id="10" name="TextBox 9">
            <a:extLst>
              <a:ext uri="{FF2B5EF4-FFF2-40B4-BE49-F238E27FC236}">
                <a16:creationId xmlns:a16="http://schemas.microsoft.com/office/drawing/2014/main" id="{2821680A-7B09-7CFF-9F35-8B208C2792BD}"/>
              </a:ext>
            </a:extLst>
          </p:cNvPr>
          <p:cNvSpPr txBox="1"/>
          <p:nvPr/>
        </p:nvSpPr>
        <p:spPr>
          <a:xfrm>
            <a:off x="868943" y="6756501"/>
            <a:ext cx="3576077" cy="307777"/>
          </a:xfrm>
          <a:prstGeom prst="rect">
            <a:avLst/>
          </a:prstGeom>
          <a:noFill/>
        </p:spPr>
        <p:txBody>
          <a:bodyPr wrap="square" rtlCol="0">
            <a:spAutoFit/>
          </a:bodyPr>
          <a:lstStyle/>
          <a:p>
            <a:r>
              <a:rPr lang="en-US" sz="1400" b="1" dirty="0"/>
              <a:t>Stacking Hay at the Higginson Ranch</a:t>
            </a:r>
          </a:p>
        </p:txBody>
      </p:sp>
      <p:sp>
        <p:nvSpPr>
          <p:cNvPr id="11" name="TextBox 10">
            <a:extLst>
              <a:ext uri="{FF2B5EF4-FFF2-40B4-BE49-F238E27FC236}">
                <a16:creationId xmlns:a16="http://schemas.microsoft.com/office/drawing/2014/main" id="{8D8EB30F-F0FE-20D0-9FC8-1BAF7E050D10}"/>
              </a:ext>
            </a:extLst>
          </p:cNvPr>
          <p:cNvSpPr txBox="1"/>
          <p:nvPr/>
        </p:nvSpPr>
        <p:spPr>
          <a:xfrm>
            <a:off x="5423563" y="7038117"/>
            <a:ext cx="2614177" cy="307777"/>
          </a:xfrm>
          <a:prstGeom prst="rect">
            <a:avLst/>
          </a:prstGeom>
          <a:noFill/>
        </p:spPr>
        <p:txBody>
          <a:bodyPr wrap="none" rtlCol="0">
            <a:spAutoFit/>
          </a:bodyPr>
          <a:lstStyle/>
          <a:p>
            <a:r>
              <a:rPr lang="en-US" sz="1400" b="1" dirty="0"/>
              <a:t>Stacking bailed Hay in the 1950’s</a:t>
            </a:r>
          </a:p>
        </p:txBody>
      </p:sp>
      <p:sp>
        <p:nvSpPr>
          <p:cNvPr id="12" name="Footer Placeholder 11">
            <a:extLst>
              <a:ext uri="{FF2B5EF4-FFF2-40B4-BE49-F238E27FC236}">
                <a16:creationId xmlns:a16="http://schemas.microsoft.com/office/drawing/2014/main" id="{F3E27591-3AD9-5382-9ADE-784F0F08D0D6}"/>
              </a:ext>
            </a:extLst>
          </p:cNvPr>
          <p:cNvSpPr>
            <a:spLocks noGrp="1"/>
          </p:cNvSpPr>
          <p:nvPr>
            <p:ph type="ftr" sz="quarter" idx="11"/>
          </p:nvPr>
        </p:nvSpPr>
        <p:spPr>
          <a:xfrm>
            <a:off x="7046344" y="7266717"/>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304899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C09C03D-0E38-8614-B307-8F88932D7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36249" y="2091272"/>
            <a:ext cx="4949353" cy="3589854"/>
          </a:xfrm>
          <a:prstGeom prst="rect">
            <a:avLst/>
          </a:prstGeom>
        </p:spPr>
      </p:pic>
      <p:pic>
        <p:nvPicPr>
          <p:cNvPr id="5" name="Content Placeholder 4">
            <a:extLst>
              <a:ext uri="{FF2B5EF4-FFF2-40B4-BE49-F238E27FC236}">
                <a16:creationId xmlns:a16="http://schemas.microsoft.com/office/drawing/2014/main" id="{4196B14D-0A3B-1ED7-4165-3CEC8AF1AF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89426" y="1141700"/>
            <a:ext cx="2263140" cy="3560674"/>
          </a:xfrm>
          <a:prstGeom prst="rect">
            <a:avLst/>
          </a:prstGeom>
        </p:spPr>
      </p:pic>
      <p:sp>
        <p:nvSpPr>
          <p:cNvPr id="7" name="TextBox 6">
            <a:extLst>
              <a:ext uri="{FF2B5EF4-FFF2-40B4-BE49-F238E27FC236}">
                <a16:creationId xmlns:a16="http://schemas.microsoft.com/office/drawing/2014/main" id="{EBAB7030-BE55-23FB-AA12-221FE75B0933}"/>
              </a:ext>
            </a:extLst>
          </p:cNvPr>
          <p:cNvSpPr txBox="1"/>
          <p:nvPr/>
        </p:nvSpPr>
        <p:spPr>
          <a:xfrm>
            <a:off x="5826368" y="1373702"/>
            <a:ext cx="3534928" cy="2765565"/>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Many of the ranchers between Monument and Sedalia held National Forest grazing permits.  They drove the cattle to the mountains in the spring and had a big round up and branding in the fall at the Douglas County Grower’s Association corrals on the Dakan Ranch. </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During the summer each owner checked the cattle, hauled wagon loads of salt to leave in salt logs and home comforts to the line cabin. As the cows ate their way north, everyone took a turn caring for them.  The Harold Higginson Brand was “KL” and my dad’s Bar R lazy H</a:t>
            </a:r>
            <a:r>
              <a:rPr lang="en-US" sz="1485" kern="1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6E593AEB-C9CF-7218-529A-37060372F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38" y="687440"/>
            <a:ext cx="4302252" cy="3035808"/>
          </a:xfrm>
          <a:prstGeom prst="rect">
            <a:avLst/>
          </a:prstGeom>
        </p:spPr>
      </p:pic>
      <p:pic>
        <p:nvPicPr>
          <p:cNvPr id="8" name="Picture 7">
            <a:extLst>
              <a:ext uri="{FF2B5EF4-FFF2-40B4-BE49-F238E27FC236}">
                <a16:creationId xmlns:a16="http://schemas.microsoft.com/office/drawing/2014/main" id="{2ECA36DC-25DA-66CE-0D9A-E3A837599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96" y="4413307"/>
            <a:ext cx="4059936" cy="2606040"/>
          </a:xfrm>
          <a:prstGeom prst="rect">
            <a:avLst/>
          </a:prstGeom>
        </p:spPr>
      </p:pic>
      <p:sp>
        <p:nvSpPr>
          <p:cNvPr id="9" name="TextBox 8">
            <a:extLst>
              <a:ext uri="{FF2B5EF4-FFF2-40B4-BE49-F238E27FC236}">
                <a16:creationId xmlns:a16="http://schemas.microsoft.com/office/drawing/2014/main" id="{0687E659-232C-9189-2B58-268ADD66D820}"/>
              </a:ext>
            </a:extLst>
          </p:cNvPr>
          <p:cNvSpPr txBox="1"/>
          <p:nvPr/>
        </p:nvSpPr>
        <p:spPr>
          <a:xfrm>
            <a:off x="1750741" y="3831490"/>
            <a:ext cx="2161361" cy="307777"/>
          </a:xfrm>
          <a:prstGeom prst="rect">
            <a:avLst/>
          </a:prstGeom>
          <a:noFill/>
        </p:spPr>
        <p:txBody>
          <a:bodyPr wrap="none" rtlCol="0">
            <a:spAutoFit/>
          </a:bodyPr>
          <a:lstStyle/>
          <a:p>
            <a:r>
              <a:rPr lang="en-US" sz="1400" b="1" dirty="0"/>
              <a:t>Salt Log in National Forest </a:t>
            </a:r>
          </a:p>
        </p:txBody>
      </p:sp>
      <p:sp>
        <p:nvSpPr>
          <p:cNvPr id="10" name="TextBox 9">
            <a:extLst>
              <a:ext uri="{FF2B5EF4-FFF2-40B4-BE49-F238E27FC236}">
                <a16:creationId xmlns:a16="http://schemas.microsoft.com/office/drawing/2014/main" id="{1FC36B8A-9429-467C-C14E-C93EC733B3B5}"/>
              </a:ext>
            </a:extLst>
          </p:cNvPr>
          <p:cNvSpPr txBox="1"/>
          <p:nvPr/>
        </p:nvSpPr>
        <p:spPr>
          <a:xfrm>
            <a:off x="1396541" y="7108721"/>
            <a:ext cx="2314095" cy="307777"/>
          </a:xfrm>
          <a:prstGeom prst="rect">
            <a:avLst/>
          </a:prstGeom>
          <a:noFill/>
        </p:spPr>
        <p:txBody>
          <a:bodyPr wrap="none" rtlCol="0">
            <a:spAutoFit/>
          </a:bodyPr>
          <a:lstStyle/>
          <a:p>
            <a:r>
              <a:rPr lang="en-US" sz="1400" b="1" dirty="0"/>
              <a:t>Branding at Higginson Ranch</a:t>
            </a:r>
          </a:p>
        </p:txBody>
      </p:sp>
      <p:sp>
        <p:nvSpPr>
          <p:cNvPr id="11" name="Footer Placeholder 10">
            <a:extLst>
              <a:ext uri="{FF2B5EF4-FFF2-40B4-BE49-F238E27FC236}">
                <a16:creationId xmlns:a16="http://schemas.microsoft.com/office/drawing/2014/main" id="{A6F2BD24-9AE6-A0D7-3692-0E0C63EE502F}"/>
              </a:ext>
            </a:extLst>
          </p:cNvPr>
          <p:cNvSpPr>
            <a:spLocks noGrp="1"/>
          </p:cNvSpPr>
          <p:nvPr>
            <p:ph type="ftr" sz="quarter" idx="11"/>
          </p:nvPr>
        </p:nvSpPr>
        <p:spPr>
          <a:xfrm>
            <a:off x="7045569" y="7209594"/>
            <a:ext cx="3394710" cy="413808"/>
          </a:xfrm>
        </p:spPr>
        <p:txBody>
          <a:bodyPr/>
          <a:lstStyle/>
          <a:p>
            <a:r>
              <a:rPr lang="en-US" sz="800" dirty="0"/>
              <a:t>Higginson Ranch Presentation BJN 2026</a:t>
            </a:r>
          </a:p>
        </p:txBody>
      </p:sp>
      <p:sp>
        <p:nvSpPr>
          <p:cNvPr id="2" name="Rectangle 1">
            <a:extLst>
              <a:ext uri="{FF2B5EF4-FFF2-40B4-BE49-F238E27FC236}">
                <a16:creationId xmlns:a16="http://schemas.microsoft.com/office/drawing/2014/main" id="{7132B53E-D618-EF78-1258-595418BB3939}"/>
              </a:ext>
            </a:extLst>
          </p:cNvPr>
          <p:cNvSpPr/>
          <p:nvPr/>
        </p:nvSpPr>
        <p:spPr>
          <a:xfrm>
            <a:off x="7314054" y="4830350"/>
            <a:ext cx="1206859" cy="944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4400" b="1"/>
          </a:p>
        </p:txBody>
      </p:sp>
      <p:sp>
        <p:nvSpPr>
          <p:cNvPr id="6" name="TextBox 5">
            <a:extLst>
              <a:ext uri="{FF2B5EF4-FFF2-40B4-BE49-F238E27FC236}">
                <a16:creationId xmlns:a16="http://schemas.microsoft.com/office/drawing/2014/main" id="{E0D5AECF-2350-A4C4-8A0D-BB72EAC0E39E}"/>
              </a:ext>
            </a:extLst>
          </p:cNvPr>
          <p:cNvSpPr txBox="1"/>
          <p:nvPr/>
        </p:nvSpPr>
        <p:spPr>
          <a:xfrm>
            <a:off x="7432368" y="4774768"/>
            <a:ext cx="502061" cy="769441"/>
          </a:xfrm>
          <a:prstGeom prst="rect">
            <a:avLst/>
          </a:prstGeom>
          <a:noFill/>
        </p:spPr>
        <p:txBody>
          <a:bodyPr wrap="none" rtlCol="0">
            <a:spAutoFit/>
          </a:bodyPr>
          <a:lstStyle/>
          <a:p>
            <a:r>
              <a:rPr lang="en-US" sz="4400" b="1" dirty="0"/>
              <a:t>R</a:t>
            </a:r>
          </a:p>
        </p:txBody>
      </p:sp>
      <p:sp>
        <p:nvSpPr>
          <p:cNvPr id="13" name="TextBox 12">
            <a:extLst>
              <a:ext uri="{FF2B5EF4-FFF2-40B4-BE49-F238E27FC236}">
                <a16:creationId xmlns:a16="http://schemas.microsoft.com/office/drawing/2014/main" id="{F7A6A4D2-ACAE-850C-D831-CD28B956B520}"/>
              </a:ext>
            </a:extLst>
          </p:cNvPr>
          <p:cNvSpPr txBox="1"/>
          <p:nvPr/>
        </p:nvSpPr>
        <p:spPr>
          <a:xfrm rot="5400000">
            <a:off x="7773588" y="4698615"/>
            <a:ext cx="576766" cy="917884"/>
          </a:xfrm>
          <a:prstGeom prst="rect">
            <a:avLst/>
          </a:prstGeom>
          <a:noFill/>
        </p:spPr>
        <p:txBody>
          <a:bodyPr wrap="square" rtlCol="0">
            <a:spAutoFit/>
          </a:bodyPr>
          <a:lstStyle/>
          <a:p>
            <a:r>
              <a:rPr lang="en-US" sz="5400" b="1" dirty="0"/>
              <a:t>H</a:t>
            </a:r>
          </a:p>
        </p:txBody>
      </p:sp>
      <p:sp>
        <p:nvSpPr>
          <p:cNvPr id="14" name="TextBox 13">
            <a:extLst>
              <a:ext uri="{FF2B5EF4-FFF2-40B4-BE49-F238E27FC236}">
                <a16:creationId xmlns:a16="http://schemas.microsoft.com/office/drawing/2014/main" id="{24C82F5C-5013-51DD-C8D7-760607D70CEF}"/>
              </a:ext>
            </a:extLst>
          </p:cNvPr>
          <p:cNvSpPr txBox="1"/>
          <p:nvPr/>
        </p:nvSpPr>
        <p:spPr>
          <a:xfrm>
            <a:off x="7502771" y="5899211"/>
            <a:ext cx="1118400" cy="923330"/>
          </a:xfrm>
          <a:prstGeom prst="rect">
            <a:avLst/>
          </a:prstGeom>
          <a:noFill/>
        </p:spPr>
        <p:txBody>
          <a:bodyPr wrap="square" rtlCol="0">
            <a:spAutoFit/>
          </a:bodyPr>
          <a:lstStyle/>
          <a:p>
            <a:r>
              <a:rPr lang="en-US" sz="5400" b="1" dirty="0"/>
              <a:t>KL</a:t>
            </a:r>
          </a:p>
        </p:txBody>
      </p:sp>
    </p:spTree>
    <p:extLst>
      <p:ext uri="{BB962C8B-B14F-4D97-AF65-F5344CB8AC3E}">
        <p14:creationId xmlns:p14="http://schemas.microsoft.com/office/powerpoint/2010/main" val="723997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231787-DB00-5E2F-4B40-6D75AB4A7D66}"/>
              </a:ext>
            </a:extLst>
          </p:cNvPr>
          <p:cNvSpPr>
            <a:spLocks noGrp="1"/>
          </p:cNvSpPr>
          <p:nvPr>
            <p:ph type="ftr" sz="quarter" idx="11"/>
          </p:nvPr>
        </p:nvSpPr>
        <p:spPr>
          <a:xfrm>
            <a:off x="7061222" y="7213941"/>
            <a:ext cx="3394710" cy="413808"/>
          </a:xfrm>
        </p:spPr>
        <p:txBody>
          <a:bodyPr/>
          <a:lstStyle/>
          <a:p>
            <a:r>
              <a:rPr lang="en-US" sz="800" dirty="0"/>
              <a:t>Higginson Ranch Presentation BJN 2026</a:t>
            </a:r>
          </a:p>
        </p:txBody>
      </p:sp>
      <p:pic>
        <p:nvPicPr>
          <p:cNvPr id="5" name="Picture 4">
            <a:extLst>
              <a:ext uri="{FF2B5EF4-FFF2-40B4-BE49-F238E27FC236}">
                <a16:creationId xmlns:a16="http://schemas.microsoft.com/office/drawing/2014/main" id="{67FAB7ED-F0D5-43D2-D892-6D6F2E187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064" y="226577"/>
            <a:ext cx="4587457" cy="3288085"/>
          </a:xfrm>
          <a:prstGeom prst="rect">
            <a:avLst/>
          </a:prstGeom>
        </p:spPr>
      </p:pic>
      <p:sp>
        <p:nvSpPr>
          <p:cNvPr id="6" name="TextBox 5">
            <a:extLst>
              <a:ext uri="{FF2B5EF4-FFF2-40B4-BE49-F238E27FC236}">
                <a16:creationId xmlns:a16="http://schemas.microsoft.com/office/drawing/2014/main" id="{FE83A2F9-CDB7-6F22-6194-3EDFFBFDD8A9}"/>
              </a:ext>
            </a:extLst>
          </p:cNvPr>
          <p:cNvSpPr txBox="1"/>
          <p:nvPr/>
        </p:nvSpPr>
        <p:spPr>
          <a:xfrm>
            <a:off x="6181332" y="3629500"/>
            <a:ext cx="2577244" cy="307777"/>
          </a:xfrm>
          <a:prstGeom prst="rect">
            <a:avLst/>
          </a:prstGeom>
          <a:noFill/>
        </p:spPr>
        <p:txBody>
          <a:bodyPr wrap="none" rtlCol="0">
            <a:spAutoFit/>
          </a:bodyPr>
          <a:lstStyle/>
          <a:p>
            <a:r>
              <a:rPr lang="en-US" sz="1400" b="1" dirty="0"/>
              <a:t>Essie, Russell, Esther, and Albert</a:t>
            </a:r>
          </a:p>
        </p:txBody>
      </p:sp>
      <p:sp>
        <p:nvSpPr>
          <p:cNvPr id="9" name="TextBox 8">
            <a:extLst>
              <a:ext uri="{FF2B5EF4-FFF2-40B4-BE49-F238E27FC236}">
                <a16:creationId xmlns:a16="http://schemas.microsoft.com/office/drawing/2014/main" id="{49573376-9136-77F0-FE2D-95533A9D3DEE}"/>
              </a:ext>
            </a:extLst>
          </p:cNvPr>
          <p:cNvSpPr txBox="1"/>
          <p:nvPr/>
        </p:nvSpPr>
        <p:spPr>
          <a:xfrm>
            <a:off x="5042065" y="4052115"/>
            <a:ext cx="4855779" cy="3046988"/>
          </a:xfrm>
          <a:prstGeom prst="rect">
            <a:avLst/>
          </a:prstGeom>
          <a:noFill/>
        </p:spPr>
        <p:txBody>
          <a:bodyPr wrap="square" rtlCol="0">
            <a:spAutoFit/>
          </a:bodyPr>
          <a:lstStyle/>
          <a:p>
            <a:r>
              <a:rPr lang="en-US" sz="1200" dirty="0"/>
              <a:t>The four older children rode their horses the 3 miles to the Greenland school. All graduated from Douglas County High School on Wilcox Street. </a:t>
            </a:r>
          </a:p>
          <a:p>
            <a:r>
              <a:rPr lang="en-US" sz="1200" dirty="0"/>
              <a:t>Robert (1908-2002) the oldest of the Higginson children went to California for an education in electrical engineering, returning to Colorado and was foreman at the IREA in Sedalia, Colorado most of his career. Esther (1912-1991) married a Palmer Lake Railroad Station Master and lived in Palmer Lake the rest of her life. Albert (1915-1954) was involved in ranching in Steamboat Springs, Colorado and Douglas County most of his life. Janet (1927-1936) contacted Scarlett Fever which took her life at age 9.</a:t>
            </a:r>
          </a:p>
          <a:p>
            <a:endParaRPr lang="en-US" sz="1200" dirty="0"/>
          </a:p>
          <a:p>
            <a:r>
              <a:rPr lang="en-US" sz="1200" dirty="0"/>
              <a:t>The Harold Higginson family was rather adventurous.  In 1929 Harold and Essie packed up the car and took off cross country to visit Essie’s father and family in California.  On the way they toured Yellowstone, drove down HWY 101 from Oregon, saw Yosemite and visited family.  All of this with 7 mostly grown children and a 1 1/2 year-old in diapers.</a:t>
            </a:r>
          </a:p>
          <a:p>
            <a:endParaRPr lang="en-US" sz="1200" dirty="0"/>
          </a:p>
        </p:txBody>
      </p:sp>
      <p:pic>
        <p:nvPicPr>
          <p:cNvPr id="10" name="Content Placeholder 4">
            <a:extLst>
              <a:ext uri="{FF2B5EF4-FFF2-40B4-BE49-F238E27FC236}">
                <a16:creationId xmlns:a16="http://schemas.microsoft.com/office/drawing/2014/main" id="{D997DDBE-51AE-8A75-1090-EC46DB171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61" y="1626051"/>
            <a:ext cx="4595090" cy="3601939"/>
          </a:xfrm>
          <a:prstGeom prst="rect">
            <a:avLst/>
          </a:prstGeom>
        </p:spPr>
      </p:pic>
      <p:sp>
        <p:nvSpPr>
          <p:cNvPr id="11" name="TextBox 10">
            <a:extLst>
              <a:ext uri="{FF2B5EF4-FFF2-40B4-BE49-F238E27FC236}">
                <a16:creationId xmlns:a16="http://schemas.microsoft.com/office/drawing/2014/main" id="{56813982-FA3A-E6C7-F2B0-C70CB0D494FD}"/>
              </a:ext>
            </a:extLst>
          </p:cNvPr>
          <p:cNvSpPr txBox="1"/>
          <p:nvPr/>
        </p:nvSpPr>
        <p:spPr>
          <a:xfrm>
            <a:off x="959282" y="5940995"/>
            <a:ext cx="2670603" cy="523220"/>
          </a:xfrm>
          <a:prstGeom prst="rect">
            <a:avLst/>
          </a:prstGeom>
          <a:noFill/>
        </p:spPr>
        <p:txBody>
          <a:bodyPr wrap="none" rtlCol="0">
            <a:spAutoFit/>
          </a:bodyPr>
          <a:lstStyle/>
          <a:p>
            <a:r>
              <a:rPr lang="en-US" sz="1400" b="1" dirty="0"/>
              <a:t>Russell, Robert, Esther, Albert,</a:t>
            </a:r>
          </a:p>
          <a:p>
            <a:r>
              <a:rPr lang="en-US" sz="1400" b="1" dirty="0"/>
              <a:t>Harold, Essie and Janet Higginson</a:t>
            </a:r>
          </a:p>
        </p:txBody>
      </p:sp>
    </p:spTree>
    <p:extLst>
      <p:ext uri="{BB962C8B-B14F-4D97-AF65-F5344CB8AC3E}">
        <p14:creationId xmlns:p14="http://schemas.microsoft.com/office/powerpoint/2010/main" val="57212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D659-A18E-01A4-3025-F819807E5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55" y="5339145"/>
            <a:ext cx="2798750" cy="1740103"/>
          </a:xfrm>
          <a:prstGeom prst="rect">
            <a:avLst/>
          </a:prstGeom>
        </p:spPr>
      </p:pic>
      <p:pic>
        <p:nvPicPr>
          <p:cNvPr id="6" name="Picture 5">
            <a:extLst>
              <a:ext uri="{FF2B5EF4-FFF2-40B4-BE49-F238E27FC236}">
                <a16:creationId xmlns:a16="http://schemas.microsoft.com/office/drawing/2014/main" id="{7B18B89F-CFC6-3A96-3407-1040B4738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263" y="4963365"/>
            <a:ext cx="3108046" cy="1830629"/>
          </a:xfrm>
          <a:prstGeom prst="rect">
            <a:avLst/>
          </a:prstGeom>
        </p:spPr>
      </p:pic>
      <p:pic>
        <p:nvPicPr>
          <p:cNvPr id="7" name="Picture 6">
            <a:extLst>
              <a:ext uri="{FF2B5EF4-FFF2-40B4-BE49-F238E27FC236}">
                <a16:creationId xmlns:a16="http://schemas.microsoft.com/office/drawing/2014/main" id="{E8FB707A-3389-0546-37BB-86C6C49460DE}"/>
              </a:ext>
            </a:extLst>
          </p:cNvPr>
          <p:cNvPicPr>
            <a:picLocks noChangeAspect="1"/>
          </p:cNvPicPr>
          <p:nvPr/>
        </p:nvPicPr>
        <p:blipFill>
          <a:blip r:embed="rId4">
            <a:extLst>
              <a:ext uri="{28A0092B-C50C-407E-A947-70E740481C1C}">
                <a14:useLocalDpi xmlns:a14="http://schemas.microsoft.com/office/drawing/2010/main" val="0"/>
              </a:ext>
            </a:extLst>
          </a:blip>
          <a:srcRect l="-1694" t="9964" r="1694" b="-1398"/>
          <a:stretch>
            <a:fillRect/>
          </a:stretch>
        </p:blipFill>
        <p:spPr>
          <a:xfrm>
            <a:off x="6862548" y="3870697"/>
            <a:ext cx="2698205" cy="2492009"/>
          </a:xfrm>
          <a:prstGeom prst="rect">
            <a:avLst/>
          </a:prstGeom>
        </p:spPr>
      </p:pic>
      <p:sp>
        <p:nvSpPr>
          <p:cNvPr id="9" name="TextBox 8">
            <a:extLst>
              <a:ext uri="{FF2B5EF4-FFF2-40B4-BE49-F238E27FC236}">
                <a16:creationId xmlns:a16="http://schemas.microsoft.com/office/drawing/2014/main" id="{54973092-9C3A-5C68-3189-05DE24A2FA8C}"/>
              </a:ext>
            </a:extLst>
          </p:cNvPr>
          <p:cNvSpPr txBox="1"/>
          <p:nvPr/>
        </p:nvSpPr>
        <p:spPr>
          <a:xfrm>
            <a:off x="4489901" y="743822"/>
            <a:ext cx="4745294" cy="2293320"/>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My Grandparents were involved in the community activities. Grandmother Essie raised a large vegetable garden and preserved food for the family while supporting her children’s education at the Greenland School.  She was instrumental in the planning and the construction of the Little Log Church in Palmer Lake which was completed in 1924. She was also active in the local Home Demonstration Clubs. </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As the children entered Douglas County High School, she rented a house in Castle Rock during the winter and she and the children lived in town during the week.  She and Harold also moved to Fort Collins to support my dad during his college education.</a:t>
            </a:r>
          </a:p>
        </p:txBody>
      </p:sp>
      <p:pic>
        <p:nvPicPr>
          <p:cNvPr id="2" name="Content Placeholder 4">
            <a:extLst>
              <a:ext uri="{FF2B5EF4-FFF2-40B4-BE49-F238E27FC236}">
                <a16:creationId xmlns:a16="http://schemas.microsoft.com/office/drawing/2014/main" id="{7E0BEEEC-9C64-8DBD-1192-AD0BC754B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3830" y="803240"/>
            <a:ext cx="4052924" cy="2939658"/>
          </a:xfrm>
          <a:prstGeom prst="rect">
            <a:avLst/>
          </a:prstGeom>
        </p:spPr>
      </p:pic>
      <p:sp>
        <p:nvSpPr>
          <p:cNvPr id="3" name="TextBox 2">
            <a:extLst>
              <a:ext uri="{FF2B5EF4-FFF2-40B4-BE49-F238E27FC236}">
                <a16:creationId xmlns:a16="http://schemas.microsoft.com/office/drawing/2014/main" id="{1B62C39F-87A3-A520-DFE9-E24F9D37A2B1}"/>
              </a:ext>
            </a:extLst>
          </p:cNvPr>
          <p:cNvSpPr txBox="1"/>
          <p:nvPr/>
        </p:nvSpPr>
        <p:spPr>
          <a:xfrm>
            <a:off x="760463" y="4369838"/>
            <a:ext cx="2670603" cy="523220"/>
          </a:xfrm>
          <a:prstGeom prst="rect">
            <a:avLst/>
          </a:prstGeom>
          <a:noFill/>
        </p:spPr>
        <p:txBody>
          <a:bodyPr wrap="none" rtlCol="0">
            <a:spAutoFit/>
          </a:bodyPr>
          <a:lstStyle/>
          <a:p>
            <a:r>
              <a:rPr lang="en-US" sz="1400" b="1" dirty="0"/>
              <a:t>Russell, Robert, Esther, Albert,</a:t>
            </a:r>
          </a:p>
          <a:p>
            <a:r>
              <a:rPr lang="en-US" sz="1400" b="1" dirty="0"/>
              <a:t>Harold, Essie and Janet Higginson</a:t>
            </a:r>
          </a:p>
        </p:txBody>
      </p:sp>
      <p:sp>
        <p:nvSpPr>
          <p:cNvPr id="4" name="TextBox 3">
            <a:extLst>
              <a:ext uri="{FF2B5EF4-FFF2-40B4-BE49-F238E27FC236}">
                <a16:creationId xmlns:a16="http://schemas.microsoft.com/office/drawing/2014/main" id="{5C78AC43-C946-A4E5-7789-02651CAC5BBE}"/>
              </a:ext>
            </a:extLst>
          </p:cNvPr>
          <p:cNvSpPr txBox="1"/>
          <p:nvPr/>
        </p:nvSpPr>
        <p:spPr>
          <a:xfrm>
            <a:off x="281955" y="7156003"/>
            <a:ext cx="2548711" cy="307777"/>
          </a:xfrm>
          <a:prstGeom prst="rect">
            <a:avLst/>
          </a:prstGeom>
          <a:noFill/>
        </p:spPr>
        <p:txBody>
          <a:bodyPr wrap="none" rtlCol="0">
            <a:spAutoFit/>
          </a:bodyPr>
          <a:lstStyle/>
          <a:p>
            <a:r>
              <a:rPr lang="en-US" sz="1400" b="1" dirty="0"/>
              <a:t>Little Log Church at Palmer Lake</a:t>
            </a:r>
          </a:p>
        </p:txBody>
      </p:sp>
      <p:sp>
        <p:nvSpPr>
          <p:cNvPr id="8" name="TextBox 7">
            <a:extLst>
              <a:ext uri="{FF2B5EF4-FFF2-40B4-BE49-F238E27FC236}">
                <a16:creationId xmlns:a16="http://schemas.microsoft.com/office/drawing/2014/main" id="{9E4D31AE-C14F-21A5-D734-A676533B6A32}"/>
              </a:ext>
            </a:extLst>
          </p:cNvPr>
          <p:cNvSpPr txBox="1"/>
          <p:nvPr/>
        </p:nvSpPr>
        <p:spPr>
          <a:xfrm>
            <a:off x="3707079" y="6848226"/>
            <a:ext cx="2798750" cy="307777"/>
          </a:xfrm>
          <a:prstGeom prst="rect">
            <a:avLst/>
          </a:prstGeom>
          <a:noFill/>
        </p:spPr>
        <p:txBody>
          <a:bodyPr wrap="square" rtlCol="0">
            <a:spAutoFit/>
          </a:bodyPr>
          <a:lstStyle/>
          <a:p>
            <a:r>
              <a:rPr lang="en-US" sz="1400" b="1" dirty="0"/>
              <a:t>Mother’s at the Greenland School</a:t>
            </a:r>
          </a:p>
        </p:txBody>
      </p:sp>
      <p:sp>
        <p:nvSpPr>
          <p:cNvPr id="10" name="TextBox 9">
            <a:extLst>
              <a:ext uri="{FF2B5EF4-FFF2-40B4-BE49-F238E27FC236}">
                <a16:creationId xmlns:a16="http://schemas.microsoft.com/office/drawing/2014/main" id="{37DD92D8-EAAC-0558-BA94-9511002850C0}"/>
              </a:ext>
            </a:extLst>
          </p:cNvPr>
          <p:cNvSpPr txBox="1"/>
          <p:nvPr/>
        </p:nvSpPr>
        <p:spPr>
          <a:xfrm>
            <a:off x="3876513" y="7040501"/>
            <a:ext cx="2378408" cy="307777"/>
          </a:xfrm>
          <a:prstGeom prst="rect">
            <a:avLst/>
          </a:prstGeom>
          <a:noFill/>
        </p:spPr>
        <p:txBody>
          <a:bodyPr wrap="none" rtlCol="0">
            <a:spAutoFit/>
          </a:bodyPr>
          <a:lstStyle/>
          <a:p>
            <a:r>
              <a:rPr lang="en-US" sz="1400" b="1" dirty="0"/>
              <a:t>Essie Higginson 2</a:t>
            </a:r>
            <a:r>
              <a:rPr lang="en-US" sz="1400" b="1" baseline="30000" dirty="0"/>
              <a:t>nd</a:t>
            </a:r>
            <a:r>
              <a:rPr lang="en-US" sz="1400" b="1" dirty="0"/>
              <a:t> from right</a:t>
            </a:r>
          </a:p>
        </p:txBody>
      </p:sp>
      <p:sp>
        <p:nvSpPr>
          <p:cNvPr id="11" name="TextBox 10">
            <a:extLst>
              <a:ext uri="{FF2B5EF4-FFF2-40B4-BE49-F238E27FC236}">
                <a16:creationId xmlns:a16="http://schemas.microsoft.com/office/drawing/2014/main" id="{9D794FD0-4234-3977-A6C6-1AFC44EC1BEE}"/>
              </a:ext>
            </a:extLst>
          </p:cNvPr>
          <p:cNvSpPr txBox="1"/>
          <p:nvPr/>
        </p:nvSpPr>
        <p:spPr>
          <a:xfrm>
            <a:off x="6953926" y="6342138"/>
            <a:ext cx="2547815" cy="307777"/>
          </a:xfrm>
          <a:prstGeom prst="rect">
            <a:avLst/>
          </a:prstGeom>
          <a:noFill/>
        </p:spPr>
        <p:txBody>
          <a:bodyPr wrap="square" rtlCol="0">
            <a:spAutoFit/>
          </a:bodyPr>
          <a:lstStyle/>
          <a:p>
            <a:r>
              <a:rPr lang="en-US" sz="1400" b="1" dirty="0"/>
              <a:t>1950 Greenland School Children</a:t>
            </a:r>
          </a:p>
        </p:txBody>
      </p:sp>
      <p:sp>
        <p:nvSpPr>
          <p:cNvPr id="12" name="TextBox 11">
            <a:extLst>
              <a:ext uri="{FF2B5EF4-FFF2-40B4-BE49-F238E27FC236}">
                <a16:creationId xmlns:a16="http://schemas.microsoft.com/office/drawing/2014/main" id="{98D68AE0-E6C7-C9A3-3C9B-BB69D6F4C0AF}"/>
              </a:ext>
            </a:extLst>
          </p:cNvPr>
          <p:cNvSpPr txBox="1"/>
          <p:nvPr/>
        </p:nvSpPr>
        <p:spPr>
          <a:xfrm>
            <a:off x="6967791" y="6618646"/>
            <a:ext cx="2808654" cy="523220"/>
          </a:xfrm>
          <a:prstGeom prst="rect">
            <a:avLst/>
          </a:prstGeom>
          <a:noFill/>
        </p:spPr>
        <p:txBody>
          <a:bodyPr wrap="none" rtlCol="0">
            <a:spAutoFit/>
          </a:bodyPr>
          <a:lstStyle/>
          <a:p>
            <a:r>
              <a:rPr lang="en-US" sz="1400" b="1" dirty="0"/>
              <a:t>Teacher Alice </a:t>
            </a:r>
            <a:r>
              <a:rPr lang="en-US" sz="1400" b="1" dirty="0" err="1"/>
              <a:t>Hognal</a:t>
            </a:r>
            <a:r>
              <a:rPr lang="en-US" sz="1400" b="1" dirty="0"/>
              <a:t> upper left</a:t>
            </a:r>
          </a:p>
          <a:p>
            <a:r>
              <a:rPr lang="en-US" sz="1400" b="1" dirty="0"/>
              <a:t>Beverly Higginson 2nd row far right</a:t>
            </a:r>
          </a:p>
        </p:txBody>
      </p:sp>
      <p:sp>
        <p:nvSpPr>
          <p:cNvPr id="14" name="Footer Placeholder 13">
            <a:extLst>
              <a:ext uri="{FF2B5EF4-FFF2-40B4-BE49-F238E27FC236}">
                <a16:creationId xmlns:a16="http://schemas.microsoft.com/office/drawing/2014/main" id="{EF9DB1EF-021E-A9CB-3F39-14904DC013FF}"/>
              </a:ext>
            </a:extLst>
          </p:cNvPr>
          <p:cNvSpPr>
            <a:spLocks noGrp="1"/>
          </p:cNvSpPr>
          <p:nvPr>
            <p:ph type="ftr" sz="quarter" idx="11"/>
          </p:nvPr>
        </p:nvSpPr>
        <p:spPr>
          <a:xfrm>
            <a:off x="7094605" y="7277672"/>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1114741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D745-BBC3-BFB6-0D31-DBB6B296923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40D1DA-84B2-6D47-1E13-7E03842B29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6341" y="740979"/>
            <a:ext cx="4475988" cy="3641835"/>
          </a:xfrm>
        </p:spPr>
      </p:pic>
      <p:pic>
        <p:nvPicPr>
          <p:cNvPr id="2" name="Content Placeholder 4">
            <a:extLst>
              <a:ext uri="{FF2B5EF4-FFF2-40B4-BE49-F238E27FC236}">
                <a16:creationId xmlns:a16="http://schemas.microsoft.com/office/drawing/2014/main" id="{7BA2516B-6202-B446-7B60-2BD82551C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71" y="740979"/>
            <a:ext cx="4215545" cy="3641835"/>
          </a:xfrm>
          <a:prstGeom prst="rect">
            <a:avLst/>
          </a:prstGeom>
        </p:spPr>
      </p:pic>
      <p:sp>
        <p:nvSpPr>
          <p:cNvPr id="4" name="TextBox 3">
            <a:extLst>
              <a:ext uri="{FF2B5EF4-FFF2-40B4-BE49-F238E27FC236}">
                <a16:creationId xmlns:a16="http://schemas.microsoft.com/office/drawing/2014/main" id="{13697804-1BD8-6F38-9B93-580159EC6A23}"/>
              </a:ext>
            </a:extLst>
          </p:cNvPr>
          <p:cNvSpPr txBox="1"/>
          <p:nvPr/>
        </p:nvSpPr>
        <p:spPr>
          <a:xfrm>
            <a:off x="496614" y="5089823"/>
            <a:ext cx="9104586" cy="1141723"/>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Harold spent 12 summers, after most of the kids were grown, as the Devils Head Fire Lookout Ranger.  Essie and the youngest daughter, Janet, would spend some time with him in the cabin near the tower.  During these summers he rented the ranch out for haying.  Essie and Janet, would spend some time with him in the cabin near the tower. Essie and Janet gathered wild raspberries and made jam on the wood stove in the cabin. During the summer of 1933 Harold’s sons Robert and Russell worked for the United States Forest Service to construct a telephone line to the Lookout Station.  This was accomplished with horses and mules. </a:t>
            </a:r>
          </a:p>
        </p:txBody>
      </p:sp>
      <p:sp>
        <p:nvSpPr>
          <p:cNvPr id="3" name="TextBox 2">
            <a:extLst>
              <a:ext uri="{FF2B5EF4-FFF2-40B4-BE49-F238E27FC236}">
                <a16:creationId xmlns:a16="http://schemas.microsoft.com/office/drawing/2014/main" id="{E71505B3-467F-0FA1-6504-CFA75F7707C8}"/>
              </a:ext>
            </a:extLst>
          </p:cNvPr>
          <p:cNvSpPr txBox="1"/>
          <p:nvPr/>
        </p:nvSpPr>
        <p:spPr>
          <a:xfrm>
            <a:off x="1628713" y="387475"/>
            <a:ext cx="1879617" cy="307777"/>
          </a:xfrm>
          <a:prstGeom prst="rect">
            <a:avLst/>
          </a:prstGeom>
          <a:noFill/>
        </p:spPr>
        <p:txBody>
          <a:bodyPr wrap="none" rtlCol="0">
            <a:spAutoFit/>
          </a:bodyPr>
          <a:lstStyle/>
          <a:p>
            <a:r>
              <a:rPr lang="en-US" sz="1400" b="1" dirty="0"/>
              <a:t>Lighting at Devils Head</a:t>
            </a:r>
          </a:p>
        </p:txBody>
      </p:sp>
      <p:sp>
        <p:nvSpPr>
          <p:cNvPr id="6" name="TextBox 5">
            <a:extLst>
              <a:ext uri="{FF2B5EF4-FFF2-40B4-BE49-F238E27FC236}">
                <a16:creationId xmlns:a16="http://schemas.microsoft.com/office/drawing/2014/main" id="{7D690C3B-D919-E0A4-C734-765510DD9430}"/>
              </a:ext>
            </a:extLst>
          </p:cNvPr>
          <p:cNvSpPr txBox="1"/>
          <p:nvPr/>
        </p:nvSpPr>
        <p:spPr>
          <a:xfrm>
            <a:off x="6473608" y="387475"/>
            <a:ext cx="2261453" cy="307777"/>
          </a:xfrm>
          <a:prstGeom prst="rect">
            <a:avLst/>
          </a:prstGeom>
          <a:noFill/>
        </p:spPr>
        <p:txBody>
          <a:bodyPr wrap="none" rtlCol="0">
            <a:spAutoFit/>
          </a:bodyPr>
          <a:lstStyle/>
          <a:p>
            <a:r>
              <a:rPr lang="en-US" sz="1400" b="1" dirty="0"/>
              <a:t>Devils Head with Pikes Peak</a:t>
            </a:r>
          </a:p>
        </p:txBody>
      </p:sp>
      <p:sp>
        <p:nvSpPr>
          <p:cNvPr id="7" name="Footer Placeholder 6">
            <a:extLst>
              <a:ext uri="{FF2B5EF4-FFF2-40B4-BE49-F238E27FC236}">
                <a16:creationId xmlns:a16="http://schemas.microsoft.com/office/drawing/2014/main" id="{E12FB802-C3C8-BE2B-57E4-DA9BB1364AB8}"/>
              </a:ext>
            </a:extLst>
          </p:cNvPr>
          <p:cNvSpPr>
            <a:spLocks noGrp="1"/>
          </p:cNvSpPr>
          <p:nvPr>
            <p:ph type="ftr" sz="quarter" idx="11"/>
          </p:nvPr>
        </p:nvSpPr>
        <p:spPr>
          <a:xfrm>
            <a:off x="7044624" y="7271802"/>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897987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D16FFD-CCF8-57DF-932D-1CD76B809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414" y="205237"/>
            <a:ext cx="5478517" cy="3680963"/>
          </a:xfrm>
          <a:prstGeom prst="rect">
            <a:avLst/>
          </a:prstGeom>
        </p:spPr>
      </p:pic>
      <p:sp>
        <p:nvSpPr>
          <p:cNvPr id="7" name="TextBox 6">
            <a:extLst>
              <a:ext uri="{FF2B5EF4-FFF2-40B4-BE49-F238E27FC236}">
                <a16:creationId xmlns:a16="http://schemas.microsoft.com/office/drawing/2014/main" id="{17AD629E-59B4-424C-B0D3-9C82F9D525AA}"/>
              </a:ext>
            </a:extLst>
          </p:cNvPr>
          <p:cNvSpPr txBox="1"/>
          <p:nvPr/>
        </p:nvSpPr>
        <p:spPr>
          <a:xfrm>
            <a:off x="559292" y="4966138"/>
            <a:ext cx="9207446" cy="2083519"/>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The Higginson Family were asked to help the country with some Homeland Security for WWI in 1918.  There were two railroad companies that had tracks crossing the ranch.  The Atchinson, Topeka &amp; Santa Fe railroad tracks crossed over the Rio Grande tracks on the trestle less than a half mile east of the ranch house. The government sent soldiers to guard this important transportation location and the Higginson family provided housing, food and some entertainment to the soldiers.</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Just north of the trestle there is a Rhyolite bridge over Carpenter Creek that is still there today. The Spruce Train Station was located further north in an old railroad boxcar.</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Interestingly, the Greenland area and its railroad tracks are still on the Homeland Security list, hosting multi agency trainings there</a:t>
            </a:r>
            <a:r>
              <a:rPr lang="en-US" sz="14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660"/>
              </a:spcAft>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0A90F76D-6DEF-3CCB-FD57-3D57AD5B2E3C}"/>
              </a:ext>
            </a:extLst>
          </p:cNvPr>
          <p:cNvSpPr>
            <a:spLocks noGrp="1"/>
          </p:cNvSpPr>
          <p:nvPr>
            <p:ph type="ftr" sz="quarter" idx="11"/>
          </p:nvPr>
        </p:nvSpPr>
        <p:spPr>
          <a:xfrm>
            <a:off x="7061222" y="7266927"/>
            <a:ext cx="3394710" cy="413808"/>
          </a:xfrm>
        </p:spPr>
        <p:txBody>
          <a:bodyPr/>
          <a:lstStyle/>
          <a:p>
            <a:r>
              <a:rPr lang="en-US" sz="800" dirty="0"/>
              <a:t>Higginson Ranch Presentation BJN 2026</a:t>
            </a:r>
          </a:p>
        </p:txBody>
      </p:sp>
      <p:sp>
        <p:nvSpPr>
          <p:cNvPr id="2" name="TextBox 1">
            <a:extLst>
              <a:ext uri="{FF2B5EF4-FFF2-40B4-BE49-F238E27FC236}">
                <a16:creationId xmlns:a16="http://schemas.microsoft.com/office/drawing/2014/main" id="{4D304D2D-A3B8-FA00-9F7C-97CEB0603058}"/>
              </a:ext>
            </a:extLst>
          </p:cNvPr>
          <p:cNvSpPr txBox="1"/>
          <p:nvPr/>
        </p:nvSpPr>
        <p:spPr>
          <a:xfrm>
            <a:off x="3533561" y="4225648"/>
            <a:ext cx="3527661" cy="523220"/>
          </a:xfrm>
          <a:prstGeom prst="rect">
            <a:avLst/>
          </a:prstGeom>
          <a:noFill/>
        </p:spPr>
        <p:txBody>
          <a:bodyPr wrap="square" rtlCol="0">
            <a:spAutoFit/>
          </a:bodyPr>
          <a:lstStyle/>
          <a:p>
            <a:r>
              <a:rPr lang="en-US" sz="1400" b="1" dirty="0"/>
              <a:t>1918 WWI Soldiers on railroad trestle 		at Higginson Ranch</a:t>
            </a:r>
          </a:p>
        </p:txBody>
      </p:sp>
    </p:spTree>
    <p:extLst>
      <p:ext uri="{BB962C8B-B14F-4D97-AF65-F5344CB8AC3E}">
        <p14:creationId xmlns:p14="http://schemas.microsoft.com/office/powerpoint/2010/main" val="2382651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CC8A398D-3EA5-D0B1-38F3-2247DB08D9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4641" y="200780"/>
            <a:ext cx="4228954" cy="3312455"/>
          </a:xfrm>
        </p:spPr>
      </p:pic>
      <p:pic>
        <p:nvPicPr>
          <p:cNvPr id="6" name="Picture 5">
            <a:extLst>
              <a:ext uri="{FF2B5EF4-FFF2-40B4-BE49-F238E27FC236}">
                <a16:creationId xmlns:a16="http://schemas.microsoft.com/office/drawing/2014/main" id="{DBCB3811-997E-F38B-2A1E-30B510FD23EF}"/>
              </a:ext>
            </a:extLst>
          </p:cNvPr>
          <p:cNvPicPr>
            <a:picLocks noChangeAspect="1"/>
          </p:cNvPicPr>
          <p:nvPr/>
        </p:nvPicPr>
        <p:blipFill>
          <a:blip r:embed="rId3">
            <a:extLst>
              <a:ext uri="{28A0092B-C50C-407E-A947-70E740481C1C}">
                <a14:useLocalDpi xmlns:a14="http://schemas.microsoft.com/office/drawing/2010/main" val="0"/>
              </a:ext>
            </a:extLst>
          </a:blip>
          <a:srcRect l="5632" t="14432" r="17640" b="-486"/>
          <a:stretch>
            <a:fillRect/>
          </a:stretch>
        </p:blipFill>
        <p:spPr>
          <a:xfrm>
            <a:off x="-3556287" y="3808551"/>
            <a:ext cx="2888428" cy="2140823"/>
          </a:xfrm>
          <a:prstGeom prst="rect">
            <a:avLst/>
          </a:prstGeom>
        </p:spPr>
      </p:pic>
      <p:sp>
        <p:nvSpPr>
          <p:cNvPr id="10" name="TextBox 9">
            <a:extLst>
              <a:ext uri="{FF2B5EF4-FFF2-40B4-BE49-F238E27FC236}">
                <a16:creationId xmlns:a16="http://schemas.microsoft.com/office/drawing/2014/main" id="{757422B8-6293-1B1B-3BF8-E8781D4C588A}"/>
              </a:ext>
            </a:extLst>
          </p:cNvPr>
          <p:cNvSpPr txBox="1"/>
          <p:nvPr/>
        </p:nvSpPr>
        <p:spPr>
          <a:xfrm>
            <a:off x="445302" y="4171414"/>
            <a:ext cx="9167796" cy="3600986"/>
          </a:xfrm>
          <a:prstGeom prst="rect">
            <a:avLst/>
          </a:prstGeom>
          <a:noFill/>
        </p:spPr>
        <p:txBody>
          <a:bodyPr wrap="square">
            <a:spAutoFit/>
          </a:bodyPr>
          <a:lstStyle/>
          <a:p>
            <a:r>
              <a:rPr lang="en-US" sz="1200" dirty="0"/>
              <a:t>Russell (1909-2008) married Amelia (Amy) Stewart after graduation with a degree in Animal Husbandry from Colorado A&amp;M in Fort Collins.  In 1942 he took a position as ranch manager in Steamboat Springs, Colorado.  Russell, Amy, and daughters Shirley and Beverly moved to Steamboat Springs where he became manager of 2 different Angus cattle ranches.  </a:t>
            </a:r>
          </a:p>
          <a:p>
            <a:endParaRPr lang="en-US" sz="1200" dirty="0"/>
          </a:p>
          <a:p>
            <a:r>
              <a:rPr lang="en-US" sz="1200" dirty="0"/>
              <a:t>The story is that the owner of the second ranch sold the cattle and Russell to a ranch in Watsonville, California. The family moved to California in December of 1948. </a:t>
            </a:r>
          </a:p>
          <a:p>
            <a:endParaRPr lang="en-US" sz="1200" dirty="0"/>
          </a:p>
          <a:p>
            <a:r>
              <a:rPr lang="en-US" sz="1200" dirty="0"/>
              <a:t>In August of 1949 Russell bought the Higginson Ranch from Harold and Essie’s. After returning from California in the Spring of 1950, Russell and family raised Red Angus and later about 50 head of Registered Black Angus. Holstien cows were milked and cream taken to Colorado Springs. Electricity was installed, repairs made and oats were planted and harvested.  Meadow hay was mowed and bailed as normal ranching continued.</a:t>
            </a:r>
          </a:p>
          <a:p>
            <a:endParaRPr lang="en-US" sz="1200" dirty="0"/>
          </a:p>
          <a:p>
            <a:r>
              <a:rPr lang="en-US" sz="1200" dirty="0"/>
              <a:t>During this time the Higginson’s were active in their community.  Amy used their 1939 Ford to drive the Greenland school bus picking up students.  She was an active member of the Palmer Lake Columbine Home Demonstration Club and The Friendly Larks Home Demonstration Club, the Republican Club, and helping the girls with school and Rainbow for Girls activities. Russell was 4-H leader for 10 years and helped with the Douglas County Fair, and a member of Masonic Lodge. Both Amy and Russell were members of The Order of Eastern Star. The Higginson’s were active members of the Little Log Church in Palmer Lake.</a:t>
            </a:r>
          </a:p>
          <a:p>
            <a:endParaRPr lang="en-US" sz="1200" dirty="0"/>
          </a:p>
          <a:p>
            <a:endParaRPr lang="en-US" sz="1200" dirty="0"/>
          </a:p>
          <a:p>
            <a:endParaRPr lang="en-US" sz="1200" dirty="0"/>
          </a:p>
        </p:txBody>
      </p:sp>
      <p:pic>
        <p:nvPicPr>
          <p:cNvPr id="2" name="Picture 1">
            <a:extLst>
              <a:ext uri="{FF2B5EF4-FFF2-40B4-BE49-F238E27FC236}">
                <a16:creationId xmlns:a16="http://schemas.microsoft.com/office/drawing/2014/main" id="{03FAB068-1D26-E918-787A-6446307EF1F6}"/>
              </a:ext>
            </a:extLst>
          </p:cNvPr>
          <p:cNvPicPr>
            <a:picLocks noChangeAspect="1"/>
          </p:cNvPicPr>
          <p:nvPr/>
        </p:nvPicPr>
        <p:blipFill>
          <a:blip r:embed="rId4">
            <a:extLst>
              <a:ext uri="{28A0092B-C50C-407E-A947-70E740481C1C}">
                <a14:useLocalDpi xmlns:a14="http://schemas.microsoft.com/office/drawing/2010/main" val="0"/>
              </a:ext>
            </a:extLst>
          </a:blip>
          <a:srcRect r="4732"/>
          <a:stretch>
            <a:fillRect/>
          </a:stretch>
        </p:blipFill>
        <p:spPr>
          <a:xfrm>
            <a:off x="438168" y="223218"/>
            <a:ext cx="4295283" cy="3295250"/>
          </a:xfrm>
          <a:prstGeom prst="rect">
            <a:avLst/>
          </a:prstGeom>
        </p:spPr>
      </p:pic>
      <p:sp>
        <p:nvSpPr>
          <p:cNvPr id="3" name="TextBox 2">
            <a:extLst>
              <a:ext uri="{FF2B5EF4-FFF2-40B4-BE49-F238E27FC236}">
                <a16:creationId xmlns:a16="http://schemas.microsoft.com/office/drawing/2014/main" id="{EFCEF0A4-507C-2C16-515F-2FAE45A21FA8}"/>
              </a:ext>
            </a:extLst>
          </p:cNvPr>
          <p:cNvSpPr txBox="1"/>
          <p:nvPr/>
        </p:nvSpPr>
        <p:spPr>
          <a:xfrm>
            <a:off x="6531706" y="3603485"/>
            <a:ext cx="2744277" cy="307777"/>
          </a:xfrm>
          <a:prstGeom prst="rect">
            <a:avLst/>
          </a:prstGeom>
          <a:noFill/>
        </p:spPr>
        <p:txBody>
          <a:bodyPr wrap="none" rtlCol="0">
            <a:spAutoFit/>
          </a:bodyPr>
          <a:lstStyle/>
          <a:p>
            <a:r>
              <a:rPr lang="en-US" sz="1400" b="1" dirty="0"/>
              <a:t>Russell and Amy’s Purebred Angus</a:t>
            </a:r>
          </a:p>
        </p:txBody>
      </p:sp>
      <p:sp>
        <p:nvSpPr>
          <p:cNvPr id="5" name="TextBox 4">
            <a:extLst>
              <a:ext uri="{FF2B5EF4-FFF2-40B4-BE49-F238E27FC236}">
                <a16:creationId xmlns:a16="http://schemas.microsoft.com/office/drawing/2014/main" id="{04C0EBDB-1483-343D-8233-763BC9D62E1C}"/>
              </a:ext>
            </a:extLst>
          </p:cNvPr>
          <p:cNvSpPr txBox="1"/>
          <p:nvPr/>
        </p:nvSpPr>
        <p:spPr>
          <a:xfrm>
            <a:off x="438168" y="3603485"/>
            <a:ext cx="4508644" cy="307777"/>
          </a:xfrm>
          <a:prstGeom prst="rect">
            <a:avLst/>
          </a:prstGeom>
          <a:noFill/>
        </p:spPr>
        <p:txBody>
          <a:bodyPr wrap="square" rtlCol="0">
            <a:spAutoFit/>
          </a:bodyPr>
          <a:lstStyle/>
          <a:p>
            <a:r>
              <a:rPr lang="en-US" sz="1400" b="1" dirty="0"/>
              <a:t>Russell and Amy at home on Casa Loma Ranch</a:t>
            </a:r>
          </a:p>
        </p:txBody>
      </p:sp>
      <p:sp>
        <p:nvSpPr>
          <p:cNvPr id="7" name="Footer Placeholder 6">
            <a:extLst>
              <a:ext uri="{FF2B5EF4-FFF2-40B4-BE49-F238E27FC236}">
                <a16:creationId xmlns:a16="http://schemas.microsoft.com/office/drawing/2014/main" id="{81383E91-581A-422F-DC65-840B63345354}"/>
              </a:ext>
            </a:extLst>
          </p:cNvPr>
          <p:cNvSpPr>
            <a:spLocks noGrp="1"/>
          </p:cNvSpPr>
          <p:nvPr>
            <p:ph type="ftr" sz="quarter" idx="11"/>
          </p:nvPr>
        </p:nvSpPr>
        <p:spPr>
          <a:xfrm>
            <a:off x="7028858" y="7274988"/>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280252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C0651988-E5BA-B467-2D1C-0E0C4A50E6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7014" y="257251"/>
            <a:ext cx="3696462" cy="2726805"/>
          </a:xfrm>
        </p:spPr>
      </p:pic>
      <p:pic>
        <p:nvPicPr>
          <p:cNvPr id="5" name="Picture 4">
            <a:extLst>
              <a:ext uri="{FF2B5EF4-FFF2-40B4-BE49-F238E27FC236}">
                <a16:creationId xmlns:a16="http://schemas.microsoft.com/office/drawing/2014/main" id="{17ACEDE2-AB7C-CA02-03B2-05E3E45E4637}"/>
              </a:ext>
            </a:extLst>
          </p:cNvPr>
          <p:cNvPicPr>
            <a:picLocks noChangeAspect="1"/>
          </p:cNvPicPr>
          <p:nvPr/>
        </p:nvPicPr>
        <p:blipFill>
          <a:blip r:embed="rId3">
            <a:extLst>
              <a:ext uri="{28A0092B-C50C-407E-A947-70E740481C1C}">
                <a14:useLocalDpi xmlns:a14="http://schemas.microsoft.com/office/drawing/2010/main" val="0"/>
              </a:ext>
            </a:extLst>
          </a:blip>
          <a:srcRect l="5632" t="14432" r="17640" b="-486"/>
          <a:stretch>
            <a:fillRect/>
          </a:stretch>
        </p:blipFill>
        <p:spPr>
          <a:xfrm>
            <a:off x="443417" y="257252"/>
            <a:ext cx="3679044" cy="2726806"/>
          </a:xfrm>
          <a:prstGeom prst="rect">
            <a:avLst/>
          </a:prstGeom>
        </p:spPr>
      </p:pic>
      <p:sp>
        <p:nvSpPr>
          <p:cNvPr id="7" name="TextBox 6">
            <a:extLst>
              <a:ext uri="{FF2B5EF4-FFF2-40B4-BE49-F238E27FC236}">
                <a16:creationId xmlns:a16="http://schemas.microsoft.com/office/drawing/2014/main" id="{FE4E2795-944E-A50B-1261-20638B5EC055}"/>
              </a:ext>
            </a:extLst>
          </p:cNvPr>
          <p:cNvSpPr txBox="1"/>
          <p:nvPr/>
        </p:nvSpPr>
        <p:spPr>
          <a:xfrm>
            <a:off x="443417" y="3384451"/>
            <a:ext cx="9149900" cy="3888116"/>
          </a:xfrm>
          <a:prstGeom prst="rect">
            <a:avLst/>
          </a:prstGeom>
          <a:noFill/>
        </p:spPr>
        <p:txBody>
          <a:bodyPr wrap="square">
            <a:spAutoFit/>
          </a:bodyPr>
          <a:lstStyle/>
          <a:p>
            <a:pPr marL="0" marR="0">
              <a:lnSpc>
                <a:spcPct val="115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 supplement their income Russell drove the Douglas County School bus, was Douglas County Commissioner for 16 years, cut Evergreen boughs and Christmas trees and took them into Denver to be sold, dug many basements with his bull dozer and sold gravel to the State Highway Department.</a:t>
            </a:r>
          </a:p>
          <a:p>
            <a:pPr>
              <a:lnSpc>
                <a:spcPct val="115000"/>
              </a:lnSpc>
              <a:spcAft>
                <a:spcPts val="80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In 1955 Perry and Isabelle Griener purchased the lower 360 acres of the Russell Higginson ranch. The Greiner’s agreed to lease the land to Russell and Amy to continue the cattle and haying business. This lease continued until about 1973. During these years Russell continued to run his Angus cattle and harvest the hay. In the summer of 1958 while harvesting the Brome grass, Russell accidentally caught his right arm in the rotating round hay bailer and had to have it amputated.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After selling the lower 360 acres in 1955, Russell and Amy chose a site on the west side of Perry Park Road and with the help of others cut logs, took them to Frank’s sawmill in Monument. They used these sawn logs to build their new house and ranch buildings. The Higginson family moved into the unfinished house the summer of 1955.  These 680 acres became known as the Casa Loma Ranch.  </a:t>
            </a:r>
          </a:p>
          <a:p>
            <a:pPr marL="0" marR="0">
              <a:lnSpc>
                <a:spcPct val="115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1969, Lee Stubblefield the President of Colorado Western Development was promoting the Perry Park Subdivision and bought 560 acres of the property leaving 80 acres and buildings for the Casa Loma Ranch.  The Colorado Western Development failed, and his land was sold to Del Harper developer of Hawk Ridge.</a:t>
            </a:r>
          </a:p>
          <a:p>
            <a:pPr marL="0" marR="0">
              <a:lnSpc>
                <a:spcPct val="115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Russell and Amy aged, they became unable to manage the ranch. Beverely and Bill Noe and Shirley Eyerly leased the ranch until their parents’ deaths. The 80 acres was put into a Douglas County Conservation Easement.  Russell lived to be 98 and Amy 100.  Both are buried in Bear Canyon Cemetery. </a:t>
            </a:r>
          </a:p>
        </p:txBody>
      </p:sp>
      <p:sp>
        <p:nvSpPr>
          <p:cNvPr id="2" name="TextBox 1">
            <a:extLst>
              <a:ext uri="{FF2B5EF4-FFF2-40B4-BE49-F238E27FC236}">
                <a16:creationId xmlns:a16="http://schemas.microsoft.com/office/drawing/2014/main" id="{AA38493E-BBBC-0F79-A4A9-22B2D24EFB65}"/>
              </a:ext>
            </a:extLst>
          </p:cNvPr>
          <p:cNvSpPr txBox="1"/>
          <p:nvPr/>
        </p:nvSpPr>
        <p:spPr>
          <a:xfrm>
            <a:off x="1561459" y="3030366"/>
            <a:ext cx="1442959" cy="307777"/>
          </a:xfrm>
          <a:prstGeom prst="rect">
            <a:avLst/>
          </a:prstGeom>
          <a:noFill/>
        </p:spPr>
        <p:txBody>
          <a:bodyPr wrap="none" rtlCol="0">
            <a:spAutoFit/>
          </a:bodyPr>
          <a:lstStyle/>
          <a:p>
            <a:r>
              <a:rPr lang="en-US" sz="1400" b="1" dirty="0"/>
              <a:t>Russell and Amy </a:t>
            </a:r>
          </a:p>
        </p:txBody>
      </p:sp>
      <p:sp>
        <p:nvSpPr>
          <p:cNvPr id="3" name="TextBox 2">
            <a:extLst>
              <a:ext uri="{FF2B5EF4-FFF2-40B4-BE49-F238E27FC236}">
                <a16:creationId xmlns:a16="http://schemas.microsoft.com/office/drawing/2014/main" id="{2FA7A9D7-A9E3-9758-3C8B-A6D0FF66EAE7}"/>
              </a:ext>
            </a:extLst>
          </p:cNvPr>
          <p:cNvSpPr txBox="1"/>
          <p:nvPr/>
        </p:nvSpPr>
        <p:spPr>
          <a:xfrm>
            <a:off x="6398172" y="3030366"/>
            <a:ext cx="1955985" cy="307777"/>
          </a:xfrm>
          <a:prstGeom prst="rect">
            <a:avLst/>
          </a:prstGeom>
          <a:noFill/>
        </p:spPr>
        <p:txBody>
          <a:bodyPr wrap="none" rtlCol="0">
            <a:spAutoFit/>
          </a:bodyPr>
          <a:lstStyle/>
          <a:p>
            <a:r>
              <a:rPr lang="en-US" sz="1400" b="1" dirty="0"/>
              <a:t>Casa Loma Ranch Home</a:t>
            </a:r>
          </a:p>
        </p:txBody>
      </p:sp>
      <p:sp>
        <p:nvSpPr>
          <p:cNvPr id="6" name="Footer Placeholder 5">
            <a:extLst>
              <a:ext uri="{FF2B5EF4-FFF2-40B4-BE49-F238E27FC236}">
                <a16:creationId xmlns:a16="http://schemas.microsoft.com/office/drawing/2014/main" id="{171BE05B-2DBB-0C8B-602C-BBA2FDB9E7AB}"/>
              </a:ext>
            </a:extLst>
          </p:cNvPr>
          <p:cNvSpPr>
            <a:spLocks noGrp="1"/>
          </p:cNvSpPr>
          <p:nvPr>
            <p:ph type="ftr" sz="quarter" idx="11"/>
          </p:nvPr>
        </p:nvSpPr>
        <p:spPr>
          <a:xfrm>
            <a:off x="7052507" y="7272567"/>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1099769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03B3ECB-15F4-5B4A-F66B-A5F0197AF00C}"/>
              </a:ext>
            </a:extLst>
          </p:cNvPr>
          <p:cNvPicPr>
            <a:picLocks noGrp="1" noChangeAspect="1"/>
          </p:cNvPicPr>
          <p:nvPr>
            <p:ph idx="1"/>
          </p:nvPr>
        </p:nvPicPr>
        <p:blipFill>
          <a:blip r:embed="rId2"/>
          <a:stretch>
            <a:fillRect/>
          </a:stretch>
        </p:blipFill>
        <p:spPr>
          <a:xfrm>
            <a:off x="472966" y="296346"/>
            <a:ext cx="9159766" cy="3589854"/>
          </a:xfrm>
          <a:prstGeom prst="rect">
            <a:avLst/>
          </a:prstGeom>
        </p:spPr>
      </p:pic>
      <p:sp>
        <p:nvSpPr>
          <p:cNvPr id="6" name="TextBox 5">
            <a:extLst>
              <a:ext uri="{FF2B5EF4-FFF2-40B4-BE49-F238E27FC236}">
                <a16:creationId xmlns:a16="http://schemas.microsoft.com/office/drawing/2014/main" id="{3003F8E4-1B33-DC1D-362F-3A7855E8FC49}"/>
              </a:ext>
            </a:extLst>
          </p:cNvPr>
          <p:cNvSpPr txBox="1"/>
          <p:nvPr/>
        </p:nvSpPr>
        <p:spPr>
          <a:xfrm>
            <a:off x="472966" y="4831523"/>
            <a:ext cx="9159766" cy="2592761"/>
          </a:xfrm>
          <a:prstGeom prst="rect">
            <a:avLst/>
          </a:prstGeom>
          <a:noFill/>
        </p:spPr>
        <p:txBody>
          <a:bodyPr wrap="square">
            <a:spAutoFit/>
          </a:bodyPr>
          <a:lstStyle/>
          <a:p>
            <a:pPr marL="0" marR="0">
              <a:lnSpc>
                <a:spcPct val="115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After the death of Amy and Russell, Shirley inherited 35 acres including the buildings and Beverly inherited 45 areas.  After Shirley’s death, her acreage was sold to settle her estate.   </a:t>
            </a:r>
          </a:p>
          <a:p>
            <a:pPr marL="0" marR="0">
              <a:lnSpc>
                <a:spcPct val="115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Beverly’s acreage was deeded to Bill and Beverly’s daughter Linda and husband Terry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Browneller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Browneller’s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built a new house and still live on a piece of the Casa Loma Ranch.      </a:t>
            </a:r>
          </a:p>
          <a:p>
            <a:pPr marL="0" marR="0">
              <a:lnSpc>
                <a:spcPct val="115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Members of the Harold Higginson family have owned portions of the ranch since 1907 until the present day (2026).  (119 years)</a:t>
            </a:r>
          </a:p>
          <a:p>
            <a:pPr algn="ctr"/>
            <a:endParaRPr lang="en-US" sz="1200" dirty="0"/>
          </a:p>
          <a:p>
            <a:pPr algn="ctr"/>
            <a:endParaRPr lang="en-US" sz="1200" dirty="0"/>
          </a:p>
          <a:p>
            <a:pPr algn="ctr"/>
            <a:r>
              <a:rPr lang="en-US" sz="1200" i="1" dirty="0"/>
              <a:t>A Douglas County Conservation Easement is on the 680 acres of the original Casa Loma Ranch.</a:t>
            </a:r>
          </a:p>
          <a:p>
            <a:r>
              <a:rPr lang="en-US" dirty="0"/>
              <a:t> </a:t>
            </a:r>
          </a:p>
          <a:p>
            <a:pPr marL="0" marR="0">
              <a:lnSpc>
                <a:spcPct val="115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AB7C21F8-6A7D-D59A-73C1-F8F9B34EBEC0}"/>
              </a:ext>
            </a:extLst>
          </p:cNvPr>
          <p:cNvSpPr txBox="1"/>
          <p:nvPr/>
        </p:nvSpPr>
        <p:spPr>
          <a:xfrm>
            <a:off x="2952093" y="4114321"/>
            <a:ext cx="4154214" cy="307777"/>
          </a:xfrm>
          <a:prstGeom prst="rect">
            <a:avLst/>
          </a:prstGeom>
          <a:noFill/>
        </p:spPr>
        <p:txBody>
          <a:bodyPr wrap="square" rtlCol="0">
            <a:spAutoFit/>
          </a:bodyPr>
          <a:lstStyle/>
          <a:p>
            <a:r>
              <a:rPr lang="en-US" sz="1400" b="1" dirty="0"/>
              <a:t>Casa Loma Ranch buildings including </a:t>
            </a:r>
            <a:r>
              <a:rPr lang="en-US" sz="1400" b="1" dirty="0" err="1"/>
              <a:t>Browneller’s</a:t>
            </a:r>
            <a:r>
              <a:rPr lang="en-US" sz="1400" b="1" dirty="0"/>
              <a:t> </a:t>
            </a:r>
          </a:p>
        </p:txBody>
      </p:sp>
      <p:sp>
        <p:nvSpPr>
          <p:cNvPr id="3" name="Footer Placeholder 2">
            <a:extLst>
              <a:ext uri="{FF2B5EF4-FFF2-40B4-BE49-F238E27FC236}">
                <a16:creationId xmlns:a16="http://schemas.microsoft.com/office/drawing/2014/main" id="{9A2623B1-06B4-7D3D-E338-0E7D2AE97889}"/>
              </a:ext>
            </a:extLst>
          </p:cNvPr>
          <p:cNvSpPr>
            <a:spLocks noGrp="1"/>
          </p:cNvSpPr>
          <p:nvPr>
            <p:ph type="ftr" sz="quarter" idx="11"/>
          </p:nvPr>
        </p:nvSpPr>
        <p:spPr>
          <a:xfrm>
            <a:off x="7005211" y="7269150"/>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3437683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A84D1B3-8F11-8A7C-56AB-4BA475E02F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52"/>
          <a:stretch>
            <a:fillRect/>
          </a:stretch>
        </p:blipFill>
        <p:spPr bwMode="auto">
          <a:xfrm>
            <a:off x="532435" y="707433"/>
            <a:ext cx="5405806" cy="2559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909E7-9A21-6A73-4A40-92A5D5EE8073}"/>
              </a:ext>
            </a:extLst>
          </p:cNvPr>
          <p:cNvSpPr txBox="1"/>
          <p:nvPr/>
        </p:nvSpPr>
        <p:spPr>
          <a:xfrm>
            <a:off x="1541828" y="3268963"/>
            <a:ext cx="3239798" cy="307777"/>
          </a:xfrm>
          <a:prstGeom prst="rect">
            <a:avLst/>
          </a:prstGeom>
          <a:noFill/>
        </p:spPr>
        <p:txBody>
          <a:bodyPr wrap="none" rtlCol="0">
            <a:spAutoFit/>
          </a:bodyPr>
          <a:lstStyle/>
          <a:p>
            <a:r>
              <a:rPr lang="en-US" sz="1400" b="1" dirty="0"/>
              <a:t>Spruce Mountain Ranch and Event Center</a:t>
            </a:r>
          </a:p>
        </p:txBody>
      </p:sp>
      <p:sp>
        <p:nvSpPr>
          <p:cNvPr id="3" name="Footer Placeholder 2">
            <a:extLst>
              <a:ext uri="{FF2B5EF4-FFF2-40B4-BE49-F238E27FC236}">
                <a16:creationId xmlns:a16="http://schemas.microsoft.com/office/drawing/2014/main" id="{168A187B-01C0-A9D3-0162-703148588113}"/>
              </a:ext>
            </a:extLst>
          </p:cNvPr>
          <p:cNvSpPr>
            <a:spLocks noGrp="1"/>
          </p:cNvSpPr>
          <p:nvPr>
            <p:ph type="ftr" sz="quarter" idx="11"/>
          </p:nvPr>
        </p:nvSpPr>
        <p:spPr>
          <a:xfrm>
            <a:off x="7044625" y="7266927"/>
            <a:ext cx="3394710" cy="413808"/>
          </a:xfrm>
        </p:spPr>
        <p:txBody>
          <a:bodyPr/>
          <a:lstStyle/>
          <a:p>
            <a:r>
              <a:rPr lang="en-US" sz="800" dirty="0"/>
              <a:t>Higginson Ranch Presentation BJN 2026</a:t>
            </a:r>
          </a:p>
        </p:txBody>
      </p:sp>
      <p:sp>
        <p:nvSpPr>
          <p:cNvPr id="5" name="TextBox 4">
            <a:extLst>
              <a:ext uri="{FF2B5EF4-FFF2-40B4-BE49-F238E27FC236}">
                <a16:creationId xmlns:a16="http://schemas.microsoft.com/office/drawing/2014/main" id="{9C654E00-CB6B-6416-2FDC-3CFF80EF420B}"/>
              </a:ext>
            </a:extLst>
          </p:cNvPr>
          <p:cNvSpPr txBox="1"/>
          <p:nvPr/>
        </p:nvSpPr>
        <p:spPr>
          <a:xfrm>
            <a:off x="6157305" y="707433"/>
            <a:ext cx="3553855" cy="6186309"/>
          </a:xfrm>
          <a:prstGeom prst="rect">
            <a:avLst/>
          </a:prstGeom>
          <a:noFill/>
        </p:spPr>
        <p:txBody>
          <a:bodyPr wrap="square" rtlCol="0">
            <a:spAutoFit/>
          </a:bodyPr>
          <a:lstStyle/>
          <a:p>
            <a:r>
              <a:rPr lang="en-US" dirty="0"/>
              <a:t>In 1955 Perry and Isabelle Griener purchased the lower 360 acres of the Russell Higginson ranch. The Greiner's agreed to lease the land to Russell and Amy to continue the cattle and haying business. This lease continued until about 1973. During these years Russell continued to run his Angus cattle and harvest the hay. In the summer of 1958 while harvesting the Brome grass, Russell accidentally caught his right arm in the rotating round hay bailer and had to have it amputated</a:t>
            </a:r>
          </a:p>
          <a:p>
            <a:endParaRPr lang="en-US" dirty="0"/>
          </a:p>
          <a:p>
            <a:r>
              <a:rPr lang="en-US" dirty="0"/>
              <a:t>The 360 acres was sold several times during the years. It is now the Spruce Mountain Ranch and Event Center. The Higginson family is happy to see Black Angus Cattle and not houses on the land.</a:t>
            </a:r>
          </a:p>
          <a:p>
            <a:endParaRPr lang="en-US" dirty="0"/>
          </a:p>
        </p:txBody>
      </p:sp>
      <p:pic>
        <p:nvPicPr>
          <p:cNvPr id="9" name="Picture 8">
            <a:extLst>
              <a:ext uri="{FF2B5EF4-FFF2-40B4-BE49-F238E27FC236}">
                <a16:creationId xmlns:a16="http://schemas.microsoft.com/office/drawing/2014/main" id="{CAE3B9E4-AE5A-2380-BA4B-F3FCE035B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35" y="3761359"/>
            <a:ext cx="2018787" cy="3401927"/>
          </a:xfrm>
          <a:prstGeom prst="rect">
            <a:avLst/>
          </a:prstGeom>
        </p:spPr>
      </p:pic>
      <p:sp>
        <p:nvSpPr>
          <p:cNvPr id="11" name="TextBox 10">
            <a:extLst>
              <a:ext uri="{FF2B5EF4-FFF2-40B4-BE49-F238E27FC236}">
                <a16:creationId xmlns:a16="http://schemas.microsoft.com/office/drawing/2014/main" id="{2FD66C3A-EB83-CF3A-5F66-5BBD87CC0BC8}"/>
              </a:ext>
            </a:extLst>
          </p:cNvPr>
          <p:cNvSpPr txBox="1"/>
          <p:nvPr/>
        </p:nvSpPr>
        <p:spPr>
          <a:xfrm>
            <a:off x="457415" y="7163286"/>
            <a:ext cx="2093808" cy="307777"/>
          </a:xfrm>
          <a:prstGeom prst="rect">
            <a:avLst/>
          </a:prstGeom>
          <a:noFill/>
        </p:spPr>
        <p:txBody>
          <a:bodyPr wrap="square">
            <a:spAutoFit/>
          </a:bodyPr>
          <a:lstStyle/>
          <a:p>
            <a:pPr algn="ctr"/>
            <a:r>
              <a:rPr lang="en-US" sz="1400" b="1" i="1" dirty="0"/>
              <a:t>Beverly Higginson Noe</a:t>
            </a:r>
            <a:endParaRPr lang="en-US" sz="1400" dirty="0"/>
          </a:p>
        </p:txBody>
      </p:sp>
    </p:spTree>
    <p:extLst>
      <p:ext uri="{BB962C8B-B14F-4D97-AF65-F5344CB8AC3E}">
        <p14:creationId xmlns:p14="http://schemas.microsoft.com/office/powerpoint/2010/main" val="96808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42219-BA9B-147F-9FD9-60807B956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73" y="1158941"/>
            <a:ext cx="5588876" cy="4579708"/>
          </a:xfrm>
          <a:prstGeom prst="rect">
            <a:avLst/>
          </a:prstGeom>
        </p:spPr>
      </p:pic>
      <p:sp>
        <p:nvSpPr>
          <p:cNvPr id="6" name="TextBox 5">
            <a:extLst>
              <a:ext uri="{FF2B5EF4-FFF2-40B4-BE49-F238E27FC236}">
                <a16:creationId xmlns:a16="http://schemas.microsoft.com/office/drawing/2014/main" id="{4B385254-ECD8-1495-1E7E-D7166A85C45D}"/>
              </a:ext>
            </a:extLst>
          </p:cNvPr>
          <p:cNvSpPr txBox="1"/>
          <p:nvPr/>
        </p:nvSpPr>
        <p:spPr>
          <a:xfrm>
            <a:off x="6172200" y="2269924"/>
            <a:ext cx="3807372" cy="3232552"/>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My Higginson’s in Colorado came from the decedents of my Great, Great, Grandfather Jonathan Higginson (1807-1859) who was a partner in a fleet of 40 ships known as the Barton, Irlam, and Higginson Company headquartered in Liverpool, England. </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They made a fortune hauling cargo, soap, window glass, livestock, coal, clothing, crockery, lumber, food, sprits and passengers to Barbados and other West Indies ports. Sometimes sailing to Charleston and Baltimore in the U.S. They returned with spices and other goods. </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Unfortunately, the Bank of England went bankrupt in 1853 and called in all the notes of the shipping company. They lost about 5 million pounds of sterling. In the 2026 market that would be about $6 Billion.</a:t>
            </a:r>
          </a:p>
        </p:txBody>
      </p:sp>
      <p:sp>
        <p:nvSpPr>
          <p:cNvPr id="2" name="TextBox 1">
            <a:extLst>
              <a:ext uri="{FF2B5EF4-FFF2-40B4-BE49-F238E27FC236}">
                <a16:creationId xmlns:a16="http://schemas.microsoft.com/office/drawing/2014/main" id="{2DE2CECE-D958-90BC-6C99-17B78E1662E4}"/>
              </a:ext>
            </a:extLst>
          </p:cNvPr>
          <p:cNvSpPr txBox="1"/>
          <p:nvPr/>
        </p:nvSpPr>
        <p:spPr>
          <a:xfrm>
            <a:off x="843455" y="6298325"/>
            <a:ext cx="4956267" cy="315134"/>
          </a:xfrm>
          <a:prstGeom prst="rect">
            <a:avLst/>
          </a:prstGeom>
          <a:noFill/>
        </p:spPr>
        <p:txBody>
          <a:bodyPr wrap="square" rtlCol="0">
            <a:spAutoFit/>
          </a:bodyPr>
          <a:lstStyle/>
          <a:p>
            <a:r>
              <a:rPr lang="en-US" sz="1400" b="1" dirty="0"/>
              <a:t> Oil painting of “Higginson” Ship  part of the fleet of 40 ships</a:t>
            </a:r>
          </a:p>
        </p:txBody>
      </p:sp>
      <p:sp>
        <p:nvSpPr>
          <p:cNvPr id="12" name="TextBox 11">
            <a:extLst>
              <a:ext uri="{FF2B5EF4-FFF2-40B4-BE49-F238E27FC236}">
                <a16:creationId xmlns:a16="http://schemas.microsoft.com/office/drawing/2014/main" id="{0080285B-DA80-815C-2449-29EBFC087B06}"/>
              </a:ext>
            </a:extLst>
          </p:cNvPr>
          <p:cNvSpPr txBox="1"/>
          <p:nvPr/>
        </p:nvSpPr>
        <p:spPr>
          <a:xfrm>
            <a:off x="7906407" y="7382782"/>
            <a:ext cx="2246586" cy="215444"/>
          </a:xfrm>
          <a:prstGeom prst="rect">
            <a:avLst/>
          </a:prstGeom>
          <a:noFill/>
        </p:spPr>
        <p:txBody>
          <a:bodyPr wrap="square">
            <a:spAutoFit/>
          </a:bodyPr>
          <a:lstStyle/>
          <a:p>
            <a:r>
              <a:rPr lang="en-US" sz="800" dirty="0"/>
              <a:t>Higginson Ranch Presentation BJN 2026</a:t>
            </a:r>
          </a:p>
        </p:txBody>
      </p:sp>
    </p:spTree>
    <p:extLst>
      <p:ext uri="{BB962C8B-B14F-4D97-AF65-F5344CB8AC3E}">
        <p14:creationId xmlns:p14="http://schemas.microsoft.com/office/powerpoint/2010/main" val="58388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17C3EE-24BC-0A5A-D742-45E7CE3B5F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736" y="1150270"/>
            <a:ext cx="3543300" cy="4864032"/>
          </a:xfrm>
          <a:prstGeom prst="rect">
            <a:avLst/>
          </a:prstGeom>
        </p:spPr>
      </p:pic>
      <p:sp>
        <p:nvSpPr>
          <p:cNvPr id="6" name="TextBox 5">
            <a:extLst>
              <a:ext uri="{FF2B5EF4-FFF2-40B4-BE49-F238E27FC236}">
                <a16:creationId xmlns:a16="http://schemas.microsoft.com/office/drawing/2014/main" id="{BB49A9AF-915C-30A2-2192-4A1EE668A84D}"/>
              </a:ext>
            </a:extLst>
          </p:cNvPr>
          <p:cNvSpPr txBox="1"/>
          <p:nvPr/>
        </p:nvSpPr>
        <p:spPr>
          <a:xfrm>
            <a:off x="5115911" y="2480510"/>
            <a:ext cx="4540468" cy="2293320"/>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My Great Grandfather, Johnathan Higginson (1848-1917), at age 20, after hearing from some hunting buddies’ tales of the “wild and free life” they had experienced in Colorado packed his belongings and within 2 weeks Johnathan boarded a ship for New York and arrived in 1869. He caught a train to Colorado. </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After arriving in Denver, he formed a business hauling freight with a team of oxen. He hauled this freight by way of the North Platte River Road to Deckers, then to the mining towns of Breckinridge and Leadville. The narrow-gauge railroad took over the route and the oxen hauling freight were no longer needed.</a:t>
            </a:r>
          </a:p>
        </p:txBody>
      </p:sp>
      <p:sp>
        <p:nvSpPr>
          <p:cNvPr id="2" name="TextBox 1">
            <a:extLst>
              <a:ext uri="{FF2B5EF4-FFF2-40B4-BE49-F238E27FC236}">
                <a16:creationId xmlns:a16="http://schemas.microsoft.com/office/drawing/2014/main" id="{9F6AB635-CCB5-83A5-F065-67A748283108}"/>
              </a:ext>
            </a:extLst>
          </p:cNvPr>
          <p:cNvSpPr txBox="1"/>
          <p:nvPr/>
        </p:nvSpPr>
        <p:spPr>
          <a:xfrm>
            <a:off x="1246615" y="6314353"/>
            <a:ext cx="2579360" cy="307777"/>
          </a:xfrm>
          <a:prstGeom prst="rect">
            <a:avLst/>
          </a:prstGeom>
          <a:noFill/>
        </p:spPr>
        <p:txBody>
          <a:bodyPr wrap="none" rtlCol="0">
            <a:spAutoFit/>
          </a:bodyPr>
          <a:lstStyle/>
          <a:p>
            <a:r>
              <a:rPr lang="en-US" sz="1400" b="1" dirty="0"/>
              <a:t>Jonathan Higginson (1848-1917)</a:t>
            </a:r>
          </a:p>
        </p:txBody>
      </p:sp>
      <p:sp>
        <p:nvSpPr>
          <p:cNvPr id="3" name="Footer Placeholder 2">
            <a:extLst>
              <a:ext uri="{FF2B5EF4-FFF2-40B4-BE49-F238E27FC236}">
                <a16:creationId xmlns:a16="http://schemas.microsoft.com/office/drawing/2014/main" id="{3AFA0FF5-9F38-DB62-7431-F446FAE345E3}"/>
              </a:ext>
            </a:extLst>
          </p:cNvPr>
          <p:cNvSpPr>
            <a:spLocks noGrp="1"/>
          </p:cNvSpPr>
          <p:nvPr>
            <p:ph type="ftr" sz="quarter" idx="11"/>
          </p:nvPr>
        </p:nvSpPr>
        <p:spPr>
          <a:xfrm>
            <a:off x="7220605" y="7251161"/>
            <a:ext cx="3045307" cy="413808"/>
          </a:xfrm>
        </p:spPr>
        <p:txBody>
          <a:bodyPr/>
          <a:lstStyle/>
          <a:p>
            <a:r>
              <a:rPr lang="en-US" sz="800" dirty="0"/>
              <a:t>Higginson Ranch Presentation BJN 2026</a:t>
            </a:r>
          </a:p>
        </p:txBody>
      </p:sp>
    </p:spTree>
    <p:extLst>
      <p:ext uri="{BB962C8B-B14F-4D97-AF65-F5344CB8AC3E}">
        <p14:creationId xmlns:p14="http://schemas.microsoft.com/office/powerpoint/2010/main" val="1748750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8CC8EE-6430-6BAE-D810-FC97B1384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61" y="1508167"/>
            <a:ext cx="5520755" cy="4191067"/>
          </a:xfrm>
          <a:prstGeom prst="rect">
            <a:avLst/>
          </a:prstGeom>
        </p:spPr>
      </p:pic>
      <p:sp>
        <p:nvSpPr>
          <p:cNvPr id="6" name="TextBox 5">
            <a:extLst>
              <a:ext uri="{FF2B5EF4-FFF2-40B4-BE49-F238E27FC236}">
                <a16:creationId xmlns:a16="http://schemas.microsoft.com/office/drawing/2014/main" id="{7630667E-2495-D592-C8D4-8CA384611CC6}"/>
              </a:ext>
            </a:extLst>
          </p:cNvPr>
          <p:cNvSpPr txBox="1"/>
          <p:nvPr/>
        </p:nvSpPr>
        <p:spPr>
          <a:xfrm>
            <a:off x="6249254" y="2909680"/>
            <a:ext cx="3543300" cy="2080954"/>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In 1872 Jonathan established the Higginson Hay Ranch (now known as the Swan Ranch) of about 1,280 acres right along the North Platte River near the town of Buffalo Creek. </a:t>
            </a:r>
          </a:p>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During that year his mother, Charolette, and siblings, Arthur and Emily, arrived from England and added another 1000 acres to the west of the homestead.  The verbal history tells us that Wellington Lake covers part of the buildings now. </a:t>
            </a:r>
          </a:p>
        </p:txBody>
      </p:sp>
      <p:sp>
        <p:nvSpPr>
          <p:cNvPr id="2" name="TextBox 1">
            <a:extLst>
              <a:ext uri="{FF2B5EF4-FFF2-40B4-BE49-F238E27FC236}">
                <a16:creationId xmlns:a16="http://schemas.microsoft.com/office/drawing/2014/main" id="{F5C24EF9-4BF5-83F2-A2E8-C46239F4D373}"/>
              </a:ext>
            </a:extLst>
          </p:cNvPr>
          <p:cNvSpPr txBox="1"/>
          <p:nvPr/>
        </p:nvSpPr>
        <p:spPr>
          <a:xfrm>
            <a:off x="2061515" y="1048670"/>
            <a:ext cx="2788969" cy="307777"/>
          </a:xfrm>
          <a:prstGeom prst="rect">
            <a:avLst/>
          </a:prstGeom>
          <a:noFill/>
        </p:spPr>
        <p:txBody>
          <a:bodyPr wrap="none" rtlCol="0">
            <a:spAutoFit/>
          </a:bodyPr>
          <a:lstStyle/>
          <a:p>
            <a:r>
              <a:rPr lang="en-US" sz="1400" b="1" dirty="0"/>
              <a:t>Higginson Hay Ranch (Swan Ranch)</a:t>
            </a:r>
          </a:p>
        </p:txBody>
      </p:sp>
      <p:sp>
        <p:nvSpPr>
          <p:cNvPr id="3" name="Footer Placeholder 2">
            <a:extLst>
              <a:ext uri="{FF2B5EF4-FFF2-40B4-BE49-F238E27FC236}">
                <a16:creationId xmlns:a16="http://schemas.microsoft.com/office/drawing/2014/main" id="{6C05EB7F-C545-1B61-BF87-8F57DB57ECF4}"/>
              </a:ext>
            </a:extLst>
          </p:cNvPr>
          <p:cNvSpPr>
            <a:spLocks noGrp="1"/>
          </p:cNvSpPr>
          <p:nvPr>
            <p:ph type="ftr" sz="quarter" idx="11"/>
          </p:nvPr>
        </p:nvSpPr>
        <p:spPr>
          <a:xfrm>
            <a:off x="7026297" y="7271881"/>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217238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6D6BC8-1152-1961-4AC7-E158D25CF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159" y="1163876"/>
            <a:ext cx="3277338" cy="4489572"/>
          </a:xfrm>
          <a:prstGeom prst="rect">
            <a:avLst/>
          </a:prstGeom>
        </p:spPr>
      </p:pic>
      <p:sp>
        <p:nvSpPr>
          <p:cNvPr id="10" name="TextBox 9">
            <a:extLst>
              <a:ext uri="{FF2B5EF4-FFF2-40B4-BE49-F238E27FC236}">
                <a16:creationId xmlns:a16="http://schemas.microsoft.com/office/drawing/2014/main" id="{175467AB-5FD5-E02C-98F1-1C5207E34533}"/>
              </a:ext>
            </a:extLst>
          </p:cNvPr>
          <p:cNvSpPr txBox="1"/>
          <p:nvPr/>
        </p:nvSpPr>
        <p:spPr>
          <a:xfrm>
            <a:off x="4840336" y="873127"/>
            <a:ext cx="5072200" cy="716991"/>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My Grandfather, Harold Higginson, grew up in the Buffalo Creek area and married a local woman, Essie Voorhees.  Harold and his brother, Arthur purchased 2080 acres of the Ben Lomond Ranch in Douglas County in 1907. </a:t>
            </a:r>
          </a:p>
        </p:txBody>
      </p:sp>
      <p:sp>
        <p:nvSpPr>
          <p:cNvPr id="2" name="TextBox 1">
            <a:extLst>
              <a:ext uri="{FF2B5EF4-FFF2-40B4-BE49-F238E27FC236}">
                <a16:creationId xmlns:a16="http://schemas.microsoft.com/office/drawing/2014/main" id="{46532E1A-1058-584F-D38F-2CB73A01D379}"/>
              </a:ext>
            </a:extLst>
          </p:cNvPr>
          <p:cNvSpPr txBox="1"/>
          <p:nvPr/>
        </p:nvSpPr>
        <p:spPr>
          <a:xfrm>
            <a:off x="1300656" y="5897814"/>
            <a:ext cx="2594878" cy="307777"/>
          </a:xfrm>
          <a:prstGeom prst="rect">
            <a:avLst/>
          </a:prstGeom>
          <a:noFill/>
        </p:spPr>
        <p:txBody>
          <a:bodyPr wrap="none" rtlCol="0">
            <a:spAutoFit/>
          </a:bodyPr>
          <a:lstStyle/>
          <a:p>
            <a:r>
              <a:rPr lang="en-US" sz="1400" b="1" dirty="0"/>
              <a:t>Harold and Essie Higginson 1907</a:t>
            </a:r>
          </a:p>
        </p:txBody>
      </p:sp>
      <p:sp>
        <p:nvSpPr>
          <p:cNvPr id="3" name="TextBox 2">
            <a:extLst>
              <a:ext uri="{FF2B5EF4-FFF2-40B4-BE49-F238E27FC236}">
                <a16:creationId xmlns:a16="http://schemas.microsoft.com/office/drawing/2014/main" id="{7D95D2E2-160B-8D93-1EDE-95B9DB92E508}"/>
              </a:ext>
            </a:extLst>
          </p:cNvPr>
          <p:cNvSpPr txBox="1"/>
          <p:nvPr/>
        </p:nvSpPr>
        <p:spPr>
          <a:xfrm>
            <a:off x="5995128" y="6591496"/>
            <a:ext cx="2762616" cy="307777"/>
          </a:xfrm>
          <a:prstGeom prst="rect">
            <a:avLst/>
          </a:prstGeom>
          <a:noFill/>
        </p:spPr>
        <p:txBody>
          <a:bodyPr wrap="none" rtlCol="0">
            <a:spAutoFit/>
          </a:bodyPr>
          <a:lstStyle/>
          <a:p>
            <a:r>
              <a:rPr lang="en-US" sz="1400" b="1" dirty="0"/>
              <a:t>Harolds brother Aurther Higginson</a:t>
            </a:r>
          </a:p>
        </p:txBody>
      </p:sp>
      <p:sp>
        <p:nvSpPr>
          <p:cNvPr id="4" name="Footer Placeholder 3">
            <a:extLst>
              <a:ext uri="{FF2B5EF4-FFF2-40B4-BE49-F238E27FC236}">
                <a16:creationId xmlns:a16="http://schemas.microsoft.com/office/drawing/2014/main" id="{E784504E-D9F8-841A-D87A-1133EDEE2676}"/>
              </a:ext>
            </a:extLst>
          </p:cNvPr>
          <p:cNvSpPr>
            <a:spLocks noGrp="1"/>
          </p:cNvSpPr>
          <p:nvPr>
            <p:ph type="ftr" sz="quarter" idx="11"/>
          </p:nvPr>
        </p:nvSpPr>
        <p:spPr>
          <a:xfrm>
            <a:off x="7060389" y="7274810"/>
            <a:ext cx="3394710" cy="413808"/>
          </a:xfrm>
        </p:spPr>
        <p:txBody>
          <a:bodyPr/>
          <a:lstStyle/>
          <a:p>
            <a:r>
              <a:rPr lang="en-US" sz="800" dirty="0"/>
              <a:t>Higginson Ranch Presentation BJN 2026</a:t>
            </a:r>
          </a:p>
        </p:txBody>
      </p:sp>
      <p:pic>
        <p:nvPicPr>
          <p:cNvPr id="12" name="Content Placeholder 11">
            <a:extLst>
              <a:ext uri="{FF2B5EF4-FFF2-40B4-BE49-F238E27FC236}">
                <a16:creationId xmlns:a16="http://schemas.microsoft.com/office/drawing/2014/main" id="{D84AA2DE-97A3-568F-67D6-2CFCC7FA85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46904" y="2016448"/>
            <a:ext cx="2910840" cy="4575048"/>
          </a:xfrm>
        </p:spPr>
      </p:pic>
    </p:spTree>
    <p:extLst>
      <p:ext uri="{BB962C8B-B14F-4D97-AF65-F5344CB8AC3E}">
        <p14:creationId xmlns:p14="http://schemas.microsoft.com/office/powerpoint/2010/main" val="1701096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D36C96-6E6C-DA58-1B89-7399D1E2D4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371480" y="-845873"/>
            <a:ext cx="5315440" cy="9375776"/>
          </a:xfrm>
        </p:spPr>
        <p:style>
          <a:lnRef idx="2">
            <a:schemeClr val="dk1">
              <a:shade val="15000"/>
            </a:schemeClr>
          </a:lnRef>
          <a:fillRef idx="1">
            <a:schemeClr val="dk1"/>
          </a:fillRef>
          <a:effectRef idx="0">
            <a:schemeClr val="dk1"/>
          </a:effectRef>
          <a:fontRef idx="minor">
            <a:schemeClr val="lt1"/>
          </a:fontRef>
        </p:style>
      </p:pic>
      <p:sp>
        <p:nvSpPr>
          <p:cNvPr id="8" name="TextBox 7">
            <a:extLst>
              <a:ext uri="{FF2B5EF4-FFF2-40B4-BE49-F238E27FC236}">
                <a16:creationId xmlns:a16="http://schemas.microsoft.com/office/drawing/2014/main" id="{D2A9B356-8480-C22B-0B79-C048811651A4}"/>
              </a:ext>
            </a:extLst>
          </p:cNvPr>
          <p:cNvSpPr txBox="1"/>
          <p:nvPr/>
        </p:nvSpPr>
        <p:spPr>
          <a:xfrm>
            <a:off x="2678084" y="686021"/>
            <a:ext cx="4458386" cy="307777"/>
          </a:xfrm>
          <a:prstGeom prst="rect">
            <a:avLst/>
          </a:prstGeom>
          <a:noFill/>
        </p:spPr>
        <p:txBody>
          <a:bodyPr wrap="square" rtlCol="0">
            <a:spAutoFit/>
          </a:bodyPr>
          <a:lstStyle/>
          <a:p>
            <a:pPr algn="ctr"/>
            <a:r>
              <a:rPr lang="en-US" sz="1400" b="1" dirty="0"/>
              <a:t>Location of Douglas County Higginson Ranch </a:t>
            </a:r>
          </a:p>
        </p:txBody>
      </p:sp>
      <p:cxnSp>
        <p:nvCxnSpPr>
          <p:cNvPr id="28" name="Straight Connector 27">
            <a:extLst>
              <a:ext uri="{FF2B5EF4-FFF2-40B4-BE49-F238E27FC236}">
                <a16:creationId xmlns:a16="http://schemas.microsoft.com/office/drawing/2014/main" id="{DDEA0FC0-CF77-5BCA-D11B-84BA3F75B4ED}"/>
              </a:ext>
            </a:extLst>
          </p:cNvPr>
          <p:cNvCxnSpPr>
            <a:cxnSpLocks/>
          </p:cNvCxnSpPr>
          <p:nvPr/>
        </p:nvCxnSpPr>
        <p:spPr>
          <a:xfrm>
            <a:off x="4326043" y="2994448"/>
            <a:ext cx="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36689BF9-E74C-7C44-5045-AF719141665A}"/>
              </a:ext>
            </a:extLst>
          </p:cNvPr>
          <p:cNvCxnSpPr>
            <a:cxnSpLocks/>
          </p:cNvCxnSpPr>
          <p:nvPr/>
        </p:nvCxnSpPr>
        <p:spPr>
          <a:xfrm>
            <a:off x="4326043" y="3008418"/>
            <a:ext cx="0" cy="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41A06AC-0BF3-08E2-CFA6-ABDA88D458F4}"/>
              </a:ext>
            </a:extLst>
          </p:cNvPr>
          <p:cNvCxnSpPr>
            <a:cxnSpLocks/>
          </p:cNvCxnSpPr>
          <p:nvPr/>
        </p:nvCxnSpPr>
        <p:spPr>
          <a:xfrm flipV="1">
            <a:off x="4326043" y="2985135"/>
            <a:ext cx="0" cy="221192"/>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55" name="Ink 54">
                <a:extLst>
                  <a:ext uri="{FF2B5EF4-FFF2-40B4-BE49-F238E27FC236}">
                    <a16:creationId xmlns:a16="http://schemas.microsoft.com/office/drawing/2014/main" id="{97699200-10A8-16D2-EC05-BF90617087D4}"/>
                  </a:ext>
                </a:extLst>
              </p14:cNvPr>
              <p14:cNvContentPartPr/>
              <p14:nvPr/>
            </p14:nvContentPartPr>
            <p14:xfrm>
              <a:off x="-572786" y="2545521"/>
              <a:ext cx="297" cy="297"/>
            </p14:xfrm>
          </p:contentPart>
        </mc:Choice>
        <mc:Fallback xmlns="">
          <p:pic>
            <p:nvPicPr>
              <p:cNvPr id="55" name="Ink 54">
                <a:extLst>
                  <a:ext uri="{FF2B5EF4-FFF2-40B4-BE49-F238E27FC236}">
                    <a16:creationId xmlns:a16="http://schemas.microsoft.com/office/drawing/2014/main" id="{97699200-10A8-16D2-EC05-BF90617087D4}"/>
                  </a:ext>
                </a:extLst>
              </p:cNvPr>
              <p:cNvPicPr/>
              <p:nvPr/>
            </p:nvPicPr>
            <p:blipFill>
              <a:blip r:embed="rId5"/>
              <a:stretch>
                <a:fillRect/>
              </a:stretch>
            </p:blipFill>
            <p:spPr>
              <a:xfrm>
                <a:off x="-580211" y="2538096"/>
                <a:ext cx="14850" cy="14850"/>
              </a:xfrm>
              <a:prstGeom prst="rect">
                <a:avLst/>
              </a:prstGeom>
            </p:spPr>
          </p:pic>
        </mc:Fallback>
      </mc:AlternateContent>
      <p:grpSp>
        <p:nvGrpSpPr>
          <p:cNvPr id="59" name="Group 58">
            <a:extLst>
              <a:ext uri="{FF2B5EF4-FFF2-40B4-BE49-F238E27FC236}">
                <a16:creationId xmlns:a16="http://schemas.microsoft.com/office/drawing/2014/main" id="{F0E41DB0-54DB-AECA-0290-44889ACCB1A8}"/>
              </a:ext>
            </a:extLst>
          </p:cNvPr>
          <p:cNvGrpSpPr/>
          <p:nvPr/>
        </p:nvGrpSpPr>
        <p:grpSpPr>
          <a:xfrm>
            <a:off x="1555516" y="2895981"/>
            <a:ext cx="297" cy="297"/>
            <a:chOff x="1885474" y="2228734"/>
            <a:chExt cx="360" cy="360"/>
          </a:xfrm>
        </p:grpSpPr>
        <mc:AlternateContent xmlns:mc="http://schemas.openxmlformats.org/markup-compatibility/2006" xmlns:p14="http://schemas.microsoft.com/office/powerpoint/2010/main">
          <mc:Choice Requires="p14">
            <p:contentPart p14:bwMode="auto" r:id="rId6">
              <p14:nvContentPartPr>
                <p14:cNvPr id="56" name="Ink 55">
                  <a:extLst>
                    <a:ext uri="{FF2B5EF4-FFF2-40B4-BE49-F238E27FC236}">
                      <a16:creationId xmlns:a16="http://schemas.microsoft.com/office/drawing/2014/main" id="{BF5AFEF6-45DE-10AD-133B-524315800FBF}"/>
                    </a:ext>
                  </a:extLst>
                </p14:cNvPr>
                <p14:cNvContentPartPr/>
                <p14:nvPr/>
              </p14:nvContentPartPr>
              <p14:xfrm>
                <a:off x="1885474" y="2228734"/>
                <a:ext cx="360" cy="360"/>
              </p14:xfrm>
            </p:contentPart>
          </mc:Choice>
          <mc:Fallback xmlns="">
            <p:pic>
              <p:nvPicPr>
                <p:cNvPr id="56" name="Ink 55">
                  <a:extLst>
                    <a:ext uri="{FF2B5EF4-FFF2-40B4-BE49-F238E27FC236}">
                      <a16:creationId xmlns:a16="http://schemas.microsoft.com/office/drawing/2014/main" id="{BF5AFEF6-45DE-10AD-133B-524315800FBF}"/>
                    </a:ext>
                  </a:extLst>
                </p:cNvPr>
                <p:cNvPicPr/>
                <p:nvPr/>
              </p:nvPicPr>
              <p:blipFill>
                <a:blip r:embed="rId7"/>
                <a:stretch>
                  <a:fillRect/>
                </a:stretch>
              </p:blipFill>
              <p:spPr>
                <a:xfrm>
                  <a:off x="1876834" y="222009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7" name="Ink 56">
                  <a:extLst>
                    <a:ext uri="{FF2B5EF4-FFF2-40B4-BE49-F238E27FC236}">
                      <a16:creationId xmlns:a16="http://schemas.microsoft.com/office/drawing/2014/main" id="{FCDA2C17-4122-8391-5F8D-1D6D6F2B2829}"/>
                    </a:ext>
                  </a:extLst>
                </p14:cNvPr>
                <p14:cNvContentPartPr/>
                <p14:nvPr/>
              </p14:nvContentPartPr>
              <p14:xfrm>
                <a:off x="1885474" y="2228734"/>
                <a:ext cx="360" cy="360"/>
              </p14:xfrm>
            </p:contentPart>
          </mc:Choice>
          <mc:Fallback xmlns="">
            <p:pic>
              <p:nvPicPr>
                <p:cNvPr id="57" name="Ink 56">
                  <a:extLst>
                    <a:ext uri="{FF2B5EF4-FFF2-40B4-BE49-F238E27FC236}">
                      <a16:creationId xmlns:a16="http://schemas.microsoft.com/office/drawing/2014/main" id="{FCDA2C17-4122-8391-5F8D-1D6D6F2B2829}"/>
                    </a:ext>
                  </a:extLst>
                </p:cNvPr>
                <p:cNvPicPr/>
                <p:nvPr/>
              </p:nvPicPr>
              <p:blipFill>
                <a:blip r:embed="rId7"/>
                <a:stretch>
                  <a:fillRect/>
                </a:stretch>
              </p:blipFill>
              <p:spPr>
                <a:xfrm>
                  <a:off x="1876834" y="222009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8" name="Ink 57">
                  <a:extLst>
                    <a:ext uri="{FF2B5EF4-FFF2-40B4-BE49-F238E27FC236}">
                      <a16:creationId xmlns:a16="http://schemas.microsoft.com/office/drawing/2014/main" id="{ADFD27D7-5032-8D10-7941-E3A1E1ED6E35}"/>
                    </a:ext>
                  </a:extLst>
                </p14:cNvPr>
                <p14:cNvContentPartPr/>
                <p14:nvPr/>
              </p14:nvContentPartPr>
              <p14:xfrm>
                <a:off x="1885474" y="2228734"/>
                <a:ext cx="360" cy="360"/>
              </p14:xfrm>
            </p:contentPart>
          </mc:Choice>
          <mc:Fallback xmlns="">
            <p:pic>
              <p:nvPicPr>
                <p:cNvPr id="58" name="Ink 57">
                  <a:extLst>
                    <a:ext uri="{FF2B5EF4-FFF2-40B4-BE49-F238E27FC236}">
                      <a16:creationId xmlns:a16="http://schemas.microsoft.com/office/drawing/2014/main" id="{ADFD27D7-5032-8D10-7941-E3A1E1ED6E35}"/>
                    </a:ext>
                  </a:extLst>
                </p:cNvPr>
                <p:cNvPicPr/>
                <p:nvPr/>
              </p:nvPicPr>
              <p:blipFill>
                <a:blip r:embed="rId7"/>
                <a:stretch>
                  <a:fillRect/>
                </a:stretch>
              </p:blipFill>
              <p:spPr>
                <a:xfrm>
                  <a:off x="1876834" y="2220094"/>
                  <a:ext cx="18000" cy="18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67" name="Ink 66">
                <a:extLst>
                  <a:ext uri="{FF2B5EF4-FFF2-40B4-BE49-F238E27FC236}">
                    <a16:creationId xmlns:a16="http://schemas.microsoft.com/office/drawing/2014/main" id="{360256D6-DA8E-8D65-4F53-1AEAE76D34CD}"/>
                  </a:ext>
                </a:extLst>
              </p14:cNvPr>
              <p14:cNvContentPartPr/>
              <p14:nvPr/>
            </p14:nvContentPartPr>
            <p14:xfrm>
              <a:off x="2653525" y="2653332"/>
              <a:ext cx="297" cy="297"/>
            </p14:xfrm>
          </p:contentPart>
        </mc:Choice>
        <mc:Fallback xmlns="">
          <p:pic>
            <p:nvPicPr>
              <p:cNvPr id="67" name="Ink 66">
                <a:extLst>
                  <a:ext uri="{FF2B5EF4-FFF2-40B4-BE49-F238E27FC236}">
                    <a16:creationId xmlns:a16="http://schemas.microsoft.com/office/drawing/2014/main" id="{360256D6-DA8E-8D65-4F53-1AEAE76D34CD}"/>
                  </a:ext>
                </a:extLst>
              </p:cNvPr>
              <p:cNvPicPr/>
              <p:nvPr/>
            </p:nvPicPr>
            <p:blipFill>
              <a:blip r:embed="rId11"/>
              <a:stretch>
                <a:fillRect/>
              </a:stretch>
            </p:blipFill>
            <p:spPr>
              <a:xfrm>
                <a:off x="2646100" y="2608782"/>
                <a:ext cx="14850" cy="89100"/>
              </a:xfrm>
              <a:prstGeom prst="rect">
                <a:avLst/>
              </a:prstGeom>
            </p:spPr>
          </p:pic>
        </mc:Fallback>
      </mc:AlternateContent>
      <p:sp>
        <p:nvSpPr>
          <p:cNvPr id="83" name="Freeform: Shape 82">
            <a:extLst>
              <a:ext uri="{FF2B5EF4-FFF2-40B4-BE49-F238E27FC236}">
                <a16:creationId xmlns:a16="http://schemas.microsoft.com/office/drawing/2014/main" id="{B599B1EF-0FBC-E860-7765-3F37A65A4E00}"/>
              </a:ext>
            </a:extLst>
          </p:cNvPr>
          <p:cNvSpPr/>
          <p:nvPr/>
        </p:nvSpPr>
        <p:spPr>
          <a:xfrm>
            <a:off x="3323583" y="2992799"/>
            <a:ext cx="2142439" cy="2396774"/>
          </a:xfrm>
          <a:custGeom>
            <a:avLst/>
            <a:gdLst>
              <a:gd name="connsiteX0" fmla="*/ 1238359 w 2596896"/>
              <a:gd name="connsiteY0" fmla="*/ 0 h 2910405"/>
              <a:gd name="connsiteX1" fmla="*/ 2095282 w 2596896"/>
              <a:gd name="connsiteY1" fmla="*/ 0 h 2910405"/>
              <a:gd name="connsiteX2" fmla="*/ 2090057 w 2596896"/>
              <a:gd name="connsiteY2" fmla="*/ 496389 h 2910405"/>
              <a:gd name="connsiteX3" fmla="*/ 2487168 w 2596896"/>
              <a:gd name="connsiteY3" fmla="*/ 506839 h 2910405"/>
              <a:gd name="connsiteX4" fmla="*/ 2596896 w 2596896"/>
              <a:gd name="connsiteY4" fmla="*/ 2905180 h 2910405"/>
              <a:gd name="connsiteX5" fmla="*/ 250807 w 2596896"/>
              <a:gd name="connsiteY5" fmla="*/ 2910405 h 2910405"/>
              <a:gd name="connsiteX6" fmla="*/ 250807 w 2596896"/>
              <a:gd name="connsiteY6" fmla="*/ 2617797 h 2910405"/>
              <a:gd name="connsiteX7" fmla="*/ 5225 w 2596896"/>
              <a:gd name="connsiteY7" fmla="*/ 2623022 h 2910405"/>
              <a:gd name="connsiteX8" fmla="*/ 0 w 2596896"/>
              <a:gd name="connsiteY8" fmla="*/ 564316 h 2910405"/>
              <a:gd name="connsiteX9" fmla="*/ 444137 w 2596896"/>
              <a:gd name="connsiteY9" fmla="*/ 559090 h 2910405"/>
              <a:gd name="connsiteX10" fmla="*/ 444137 w 2596896"/>
              <a:gd name="connsiteY10" fmla="*/ 339634 h 2910405"/>
              <a:gd name="connsiteX11" fmla="*/ 1248809 w 2596896"/>
              <a:gd name="connsiteY11" fmla="*/ 318734 h 2910405"/>
              <a:gd name="connsiteX12" fmla="*/ 1238359 w 2596896"/>
              <a:gd name="connsiteY12" fmla="*/ 0 h 291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6896" h="2910405">
                <a:moveTo>
                  <a:pt x="1238359" y="0"/>
                </a:moveTo>
                <a:lnTo>
                  <a:pt x="2095282" y="0"/>
                </a:lnTo>
                <a:cubicBezTo>
                  <a:pt x="2093540" y="165463"/>
                  <a:pt x="2091799" y="330926"/>
                  <a:pt x="2090057" y="496389"/>
                </a:cubicBezTo>
                <a:lnTo>
                  <a:pt x="2487168" y="506839"/>
                </a:lnTo>
                <a:lnTo>
                  <a:pt x="2596896" y="2905180"/>
                </a:lnTo>
                <a:lnTo>
                  <a:pt x="250807" y="2910405"/>
                </a:lnTo>
                <a:lnTo>
                  <a:pt x="250807" y="2617797"/>
                </a:lnTo>
                <a:lnTo>
                  <a:pt x="5225" y="2623022"/>
                </a:lnTo>
                <a:cubicBezTo>
                  <a:pt x="3483" y="1936787"/>
                  <a:pt x="1742" y="1250551"/>
                  <a:pt x="0" y="564316"/>
                </a:cubicBezTo>
                <a:lnTo>
                  <a:pt x="444137" y="559090"/>
                </a:lnTo>
                <a:lnTo>
                  <a:pt x="444137" y="339634"/>
                </a:lnTo>
                <a:lnTo>
                  <a:pt x="1248809" y="318734"/>
                </a:lnTo>
                <a:lnTo>
                  <a:pt x="1238359" y="0"/>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85"/>
          </a:p>
        </p:txBody>
      </p:sp>
      <p:sp>
        <p:nvSpPr>
          <p:cNvPr id="84" name="Oval 83">
            <a:extLst>
              <a:ext uri="{FF2B5EF4-FFF2-40B4-BE49-F238E27FC236}">
                <a16:creationId xmlns:a16="http://schemas.microsoft.com/office/drawing/2014/main" id="{A96C435A-34AF-1677-A067-F598F2DE428B}"/>
              </a:ext>
            </a:extLst>
          </p:cNvPr>
          <p:cNvSpPr/>
          <p:nvPr/>
        </p:nvSpPr>
        <p:spPr>
          <a:xfrm>
            <a:off x="5220310" y="4587774"/>
            <a:ext cx="107769" cy="1034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91" name="Freeform: Shape 90">
            <a:extLst>
              <a:ext uri="{FF2B5EF4-FFF2-40B4-BE49-F238E27FC236}">
                <a16:creationId xmlns:a16="http://schemas.microsoft.com/office/drawing/2014/main" id="{922AD30A-0356-6A54-00E0-DE4224D9FC9A}"/>
              </a:ext>
            </a:extLst>
          </p:cNvPr>
          <p:cNvSpPr/>
          <p:nvPr/>
        </p:nvSpPr>
        <p:spPr>
          <a:xfrm>
            <a:off x="6410075" y="3708382"/>
            <a:ext cx="2482988" cy="1694122"/>
          </a:xfrm>
          <a:custGeom>
            <a:avLst/>
            <a:gdLst>
              <a:gd name="connsiteX0" fmla="*/ 1990780 w 3009683"/>
              <a:gd name="connsiteY0" fmla="*/ 2053481 h 2053481"/>
              <a:gd name="connsiteX1" fmla="*/ 2565546 w 3009683"/>
              <a:gd name="connsiteY1" fmla="*/ 1024128 h 2053481"/>
              <a:gd name="connsiteX2" fmla="*/ 2915630 w 3009683"/>
              <a:gd name="connsiteY2" fmla="*/ 219456 h 2053481"/>
              <a:gd name="connsiteX3" fmla="*/ 3009683 w 3009683"/>
              <a:gd name="connsiteY3" fmla="*/ 0 h 2053481"/>
              <a:gd name="connsiteX4" fmla="*/ 36576 w 3009683"/>
              <a:gd name="connsiteY4" fmla="*/ 67927 h 2053481"/>
              <a:gd name="connsiteX5" fmla="*/ 0 w 3009683"/>
              <a:gd name="connsiteY5" fmla="*/ 62702 h 2053481"/>
              <a:gd name="connsiteX6" fmla="*/ 41802 w 3009683"/>
              <a:gd name="connsiteY6" fmla="*/ 1045028 h 2053481"/>
              <a:gd name="connsiteX7" fmla="*/ 2053482 w 3009683"/>
              <a:gd name="connsiteY7" fmla="*/ 1018903 h 2053481"/>
              <a:gd name="connsiteX8" fmla="*/ 1368988 w 3009683"/>
              <a:gd name="connsiteY8" fmla="*/ 2053481 h 2053481"/>
              <a:gd name="connsiteX9" fmla="*/ 1990780 w 3009683"/>
              <a:gd name="connsiteY9" fmla="*/ 2053481 h 205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9683" h="2053481">
                <a:moveTo>
                  <a:pt x="1990780" y="2053481"/>
                </a:moveTo>
                <a:lnTo>
                  <a:pt x="2565546" y="1024128"/>
                </a:lnTo>
                <a:lnTo>
                  <a:pt x="2915630" y="219456"/>
                </a:lnTo>
                <a:lnTo>
                  <a:pt x="3009683" y="0"/>
                </a:lnTo>
                <a:lnTo>
                  <a:pt x="36576" y="67927"/>
                </a:lnTo>
                <a:lnTo>
                  <a:pt x="0" y="62702"/>
                </a:lnTo>
                <a:lnTo>
                  <a:pt x="41802" y="1045028"/>
                </a:lnTo>
                <a:lnTo>
                  <a:pt x="2053482" y="1018903"/>
                </a:lnTo>
                <a:lnTo>
                  <a:pt x="1368988" y="2053481"/>
                </a:lnTo>
                <a:lnTo>
                  <a:pt x="1990780" y="2053481"/>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85"/>
          </a:p>
        </p:txBody>
      </p:sp>
      <p:sp>
        <p:nvSpPr>
          <p:cNvPr id="92" name="Oval 91">
            <a:extLst>
              <a:ext uri="{FF2B5EF4-FFF2-40B4-BE49-F238E27FC236}">
                <a16:creationId xmlns:a16="http://schemas.microsoft.com/office/drawing/2014/main" id="{ED2ED3FF-F97F-85A6-8542-43022EC5F1E0}"/>
              </a:ext>
            </a:extLst>
          </p:cNvPr>
          <p:cNvSpPr/>
          <p:nvPr/>
        </p:nvSpPr>
        <p:spPr>
          <a:xfrm>
            <a:off x="7845553" y="3842015"/>
            <a:ext cx="129322" cy="12070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95" name="Freeform: Shape 94">
            <a:extLst>
              <a:ext uri="{FF2B5EF4-FFF2-40B4-BE49-F238E27FC236}">
                <a16:creationId xmlns:a16="http://schemas.microsoft.com/office/drawing/2014/main" id="{473059F0-B9C1-4BBA-DEA4-37E2C5264B57}"/>
              </a:ext>
            </a:extLst>
          </p:cNvPr>
          <p:cNvSpPr/>
          <p:nvPr/>
        </p:nvSpPr>
        <p:spPr>
          <a:xfrm>
            <a:off x="8497337" y="4533459"/>
            <a:ext cx="1092092" cy="1599286"/>
          </a:xfrm>
          <a:custGeom>
            <a:avLst/>
            <a:gdLst>
              <a:gd name="connsiteX0" fmla="*/ 1309421 w 1309421"/>
              <a:gd name="connsiteY0" fmla="*/ 1916583 h 1931213"/>
              <a:gd name="connsiteX1" fmla="*/ 870509 w 1309421"/>
              <a:gd name="connsiteY1" fmla="*/ 1931213 h 1931213"/>
              <a:gd name="connsiteX2" fmla="*/ 855878 w 1309421"/>
              <a:gd name="connsiteY2" fmla="*/ 1031444 h 1931213"/>
              <a:gd name="connsiteX3" fmla="*/ 73152 w 1309421"/>
              <a:gd name="connsiteY3" fmla="*/ 1046074 h 1931213"/>
              <a:gd name="connsiteX4" fmla="*/ 0 w 1309421"/>
              <a:gd name="connsiteY4" fmla="*/ 14631 h 1931213"/>
              <a:gd name="connsiteX5" fmla="*/ 1302106 w 1309421"/>
              <a:gd name="connsiteY5" fmla="*/ 0 h 1931213"/>
              <a:gd name="connsiteX6" fmla="*/ 1309421 w 1309421"/>
              <a:gd name="connsiteY6" fmla="*/ 1916583 h 193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421" h="1931213">
                <a:moveTo>
                  <a:pt x="1309421" y="1916583"/>
                </a:moveTo>
                <a:lnTo>
                  <a:pt x="870509" y="1931213"/>
                </a:lnTo>
                <a:lnTo>
                  <a:pt x="855878" y="1031444"/>
                </a:lnTo>
                <a:lnTo>
                  <a:pt x="73152" y="1046074"/>
                </a:lnTo>
                <a:lnTo>
                  <a:pt x="0" y="14631"/>
                </a:lnTo>
                <a:lnTo>
                  <a:pt x="1302106" y="0"/>
                </a:lnTo>
                <a:cubicBezTo>
                  <a:pt x="1299667" y="648615"/>
                  <a:pt x="1297229" y="1297229"/>
                  <a:pt x="1309421" y="1916583"/>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90" dirty="0">
              <a:solidFill>
                <a:schemeClr val="tx1"/>
              </a:solidFill>
            </a:endParaRPr>
          </a:p>
        </p:txBody>
      </p:sp>
      <p:sp>
        <p:nvSpPr>
          <p:cNvPr id="96" name="TextBox 95">
            <a:extLst>
              <a:ext uri="{FF2B5EF4-FFF2-40B4-BE49-F238E27FC236}">
                <a16:creationId xmlns:a16="http://schemas.microsoft.com/office/drawing/2014/main" id="{C214A591-0398-6D74-3EC1-1D13AC30964B}"/>
              </a:ext>
            </a:extLst>
          </p:cNvPr>
          <p:cNvSpPr txBox="1"/>
          <p:nvPr/>
        </p:nvSpPr>
        <p:spPr>
          <a:xfrm>
            <a:off x="8660282" y="5173171"/>
            <a:ext cx="1248732" cy="225575"/>
          </a:xfrm>
          <a:prstGeom prst="rect">
            <a:avLst/>
          </a:prstGeom>
          <a:noFill/>
        </p:spPr>
        <p:txBody>
          <a:bodyPr wrap="square" rtlCol="0">
            <a:spAutoFit/>
          </a:bodyPr>
          <a:lstStyle/>
          <a:p>
            <a:r>
              <a:rPr lang="en-US" sz="866" dirty="0"/>
              <a:t>Arthur Higginson</a:t>
            </a:r>
          </a:p>
        </p:txBody>
      </p:sp>
      <p:sp>
        <p:nvSpPr>
          <p:cNvPr id="97" name="TextBox 96">
            <a:extLst>
              <a:ext uri="{FF2B5EF4-FFF2-40B4-BE49-F238E27FC236}">
                <a16:creationId xmlns:a16="http://schemas.microsoft.com/office/drawing/2014/main" id="{700EEBA4-42D6-38A2-BE81-356283E49709}"/>
              </a:ext>
            </a:extLst>
          </p:cNvPr>
          <p:cNvSpPr txBox="1"/>
          <p:nvPr/>
        </p:nvSpPr>
        <p:spPr>
          <a:xfrm>
            <a:off x="6892284" y="4103666"/>
            <a:ext cx="1518568" cy="225575"/>
          </a:xfrm>
          <a:prstGeom prst="rect">
            <a:avLst/>
          </a:prstGeom>
          <a:noFill/>
        </p:spPr>
        <p:txBody>
          <a:bodyPr wrap="square" rtlCol="0">
            <a:spAutoFit/>
          </a:bodyPr>
          <a:lstStyle/>
          <a:p>
            <a:r>
              <a:rPr lang="en-US" sz="866" dirty="0"/>
              <a:t>Harold Higginson </a:t>
            </a:r>
          </a:p>
        </p:txBody>
      </p:sp>
      <p:sp>
        <p:nvSpPr>
          <p:cNvPr id="98" name="TextBox 97">
            <a:extLst>
              <a:ext uri="{FF2B5EF4-FFF2-40B4-BE49-F238E27FC236}">
                <a16:creationId xmlns:a16="http://schemas.microsoft.com/office/drawing/2014/main" id="{7918CE89-0DC4-8D98-60A1-3860C699F11F}"/>
              </a:ext>
            </a:extLst>
          </p:cNvPr>
          <p:cNvSpPr txBox="1"/>
          <p:nvPr/>
        </p:nvSpPr>
        <p:spPr>
          <a:xfrm>
            <a:off x="3947454" y="4103666"/>
            <a:ext cx="1518568" cy="225575"/>
          </a:xfrm>
          <a:prstGeom prst="rect">
            <a:avLst/>
          </a:prstGeom>
          <a:noFill/>
        </p:spPr>
        <p:txBody>
          <a:bodyPr wrap="square" rtlCol="0">
            <a:spAutoFit/>
          </a:bodyPr>
          <a:lstStyle/>
          <a:p>
            <a:r>
              <a:rPr lang="en-US" sz="866" dirty="0"/>
              <a:t>Harold Higginson </a:t>
            </a:r>
          </a:p>
        </p:txBody>
      </p:sp>
      <p:sp>
        <p:nvSpPr>
          <p:cNvPr id="3" name="TextBox 2">
            <a:extLst>
              <a:ext uri="{FF2B5EF4-FFF2-40B4-BE49-F238E27FC236}">
                <a16:creationId xmlns:a16="http://schemas.microsoft.com/office/drawing/2014/main" id="{49D5BC6D-298E-9EC9-D874-5D36E833529C}"/>
              </a:ext>
            </a:extLst>
          </p:cNvPr>
          <p:cNvSpPr txBox="1"/>
          <p:nvPr/>
        </p:nvSpPr>
        <p:spPr>
          <a:xfrm>
            <a:off x="485038" y="1272664"/>
            <a:ext cx="2694819" cy="2420086"/>
          </a:xfrm>
          <a:prstGeom prst="rect">
            <a:avLst/>
          </a:prstGeom>
          <a:solidFill>
            <a:schemeClr val="bg2"/>
          </a:solidFill>
          <a:ln>
            <a:solidFill>
              <a:schemeClr val="tx1"/>
            </a:solidFill>
          </a:ln>
        </p:spPr>
        <p:txBody>
          <a:bodyPr wrap="square">
            <a:spAutoFit/>
          </a:bodyPr>
          <a:lstStyle/>
          <a:p>
            <a:pPr>
              <a:lnSpc>
                <a:spcPct val="115000"/>
              </a:lnSpc>
              <a:spcAft>
                <a:spcPts val="660"/>
              </a:spcAft>
            </a:pPr>
            <a:r>
              <a:rPr lang="en-US" sz="800" kern="100" dirty="0">
                <a:latin typeface="Calibri" panose="020F0502020204030204" pitchFamily="34" charset="0"/>
                <a:ea typeface="Calibri" panose="020F0502020204030204" pitchFamily="34" charset="0"/>
                <a:cs typeface="Times New Roman" panose="02020603050405020304" pitchFamily="18" charset="0"/>
              </a:rPr>
              <a:t>This acreage was located North of the El Paso and Douglas County line and North of Palmer Lake.  Arthur’s 1040 acres was East of the railroad tracks along the county line.  Harold owned 1040 located between the railroad tracks and north toward Spruce Mountain. The ranch buildings were on the West side of the railroad tracks and on the south side of Spruce Mountain.  This acreage went west. There were about 680 acres on the West side of Perry Park Road. The mostly forested property was located approximately between Butler Canyon on the North and Hanks Canyon on the South.  Within Harold’s acreage, was the </a:t>
            </a:r>
            <a:r>
              <a:rPr lang="en-US" sz="800" kern="100" dirty="0" err="1">
                <a:latin typeface="Calibri" panose="020F0502020204030204" pitchFamily="34" charset="0"/>
                <a:ea typeface="Calibri" panose="020F0502020204030204" pitchFamily="34" charset="0"/>
                <a:cs typeface="Times New Roman" panose="02020603050405020304" pitchFamily="18" charset="0"/>
              </a:rPr>
              <a:t>Shubarth</a:t>
            </a:r>
            <a:r>
              <a:rPr lang="en-US" sz="800" kern="100" dirty="0">
                <a:latin typeface="Calibri" panose="020F0502020204030204" pitchFamily="34" charset="0"/>
                <a:ea typeface="Calibri" panose="020F0502020204030204" pitchFamily="34" charset="0"/>
                <a:cs typeface="Times New Roman" panose="02020603050405020304" pitchFamily="18" charset="0"/>
              </a:rPr>
              <a:t> wagon trail that went on to Woodland Park and Colorado City. The </a:t>
            </a:r>
            <a:r>
              <a:rPr lang="en-US" sz="800" kern="100" dirty="0" err="1">
                <a:latin typeface="Calibri" panose="020F0502020204030204" pitchFamily="34" charset="0"/>
                <a:ea typeface="Calibri" panose="020F0502020204030204" pitchFamily="34" charset="0"/>
                <a:cs typeface="Times New Roman" panose="02020603050405020304" pitchFamily="18" charset="0"/>
              </a:rPr>
              <a:t>Shubarth</a:t>
            </a:r>
            <a:r>
              <a:rPr lang="en-US" sz="800" kern="100" dirty="0">
                <a:latin typeface="Calibri" panose="020F0502020204030204" pitchFamily="34" charset="0"/>
                <a:ea typeface="Calibri" panose="020F0502020204030204" pitchFamily="34" charset="0"/>
                <a:cs typeface="Times New Roman" panose="02020603050405020304" pitchFamily="18" charset="0"/>
              </a:rPr>
              <a:t> sawmill, Palmer Lake Park subdivision and the Russell Mine were also on the property.  The old Greenmount Cemetery (1860s to 1920’s) was located in Arthur’s acreage on Range 10, Township 64 and Section 34.</a:t>
            </a:r>
          </a:p>
        </p:txBody>
      </p:sp>
      <p:sp>
        <p:nvSpPr>
          <p:cNvPr id="2" name="Footer Placeholder 1">
            <a:extLst>
              <a:ext uri="{FF2B5EF4-FFF2-40B4-BE49-F238E27FC236}">
                <a16:creationId xmlns:a16="http://schemas.microsoft.com/office/drawing/2014/main" id="{406DE55A-F8EB-0986-F572-FE259B8E8133}"/>
              </a:ext>
            </a:extLst>
          </p:cNvPr>
          <p:cNvSpPr>
            <a:spLocks noGrp="1"/>
          </p:cNvSpPr>
          <p:nvPr>
            <p:ph type="ftr" sz="quarter" idx="11"/>
          </p:nvPr>
        </p:nvSpPr>
        <p:spPr>
          <a:xfrm>
            <a:off x="6962927" y="7264597"/>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239354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68852-24AE-83E4-D421-CE81CEF6F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38" y="182026"/>
            <a:ext cx="9507123" cy="3827533"/>
          </a:xfrm>
          <a:prstGeom prst="rect">
            <a:avLst/>
          </a:prstGeom>
        </p:spPr>
      </p:pic>
      <p:sp>
        <p:nvSpPr>
          <p:cNvPr id="3" name="TextBox 2">
            <a:extLst>
              <a:ext uri="{FF2B5EF4-FFF2-40B4-BE49-F238E27FC236}">
                <a16:creationId xmlns:a16="http://schemas.microsoft.com/office/drawing/2014/main" id="{474C6DFC-8968-FB7A-8134-C8F96B2A769E}"/>
              </a:ext>
            </a:extLst>
          </p:cNvPr>
          <p:cNvSpPr txBox="1"/>
          <p:nvPr/>
        </p:nvSpPr>
        <p:spPr>
          <a:xfrm>
            <a:off x="2898334" y="4029408"/>
            <a:ext cx="5029200" cy="644600"/>
          </a:xfrm>
          <a:prstGeom prst="rect">
            <a:avLst/>
          </a:prstGeom>
          <a:noFill/>
        </p:spPr>
        <p:txBody>
          <a:bodyPr wrap="square">
            <a:spAutoFit/>
          </a:bodyPr>
          <a:lstStyle/>
          <a:p>
            <a:pPr marL="0" marR="0" algn="just">
              <a:lnSpc>
                <a:spcPct val="107000"/>
              </a:lnSpc>
              <a:spcAft>
                <a:spcPts val="800"/>
              </a:spcAft>
              <a:buNone/>
            </a:pPr>
            <a:r>
              <a:rPr lang="en-US" sz="1400" b="1" u="sng" dirty="0">
                <a:effectLst/>
                <a:latin typeface="Times New Roman" panose="02020603050405020304" pitchFamily="18" charset="0"/>
                <a:ea typeface="Times New Roman" panose="02020603050405020304" pitchFamily="18" charset="0"/>
                <a:cs typeface="Times New Roman" panose="02020603050405020304" pitchFamily="18" charset="0"/>
              </a:rPr>
              <a:t>Helen De La Poer Power’s 1891 Painting of Palmer Lake Park</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400" b="1"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35EAF00-269A-616F-CB04-CCA9E5C2DD9A}"/>
              </a:ext>
            </a:extLst>
          </p:cNvPr>
          <p:cNvPicPr>
            <a:picLocks noChangeAspect="1"/>
          </p:cNvPicPr>
          <p:nvPr/>
        </p:nvPicPr>
        <p:blipFill>
          <a:blip r:embed="rId3">
            <a:extLst>
              <a:ext uri="{28A0092B-C50C-407E-A947-70E740481C1C}">
                <a14:useLocalDpi xmlns:a14="http://schemas.microsoft.com/office/drawing/2010/main" val="0"/>
              </a:ext>
            </a:extLst>
          </a:blip>
          <a:srcRect t="17470" b="3925"/>
          <a:stretch>
            <a:fillRect/>
          </a:stretch>
        </p:blipFill>
        <p:spPr>
          <a:xfrm>
            <a:off x="529878" y="4351708"/>
            <a:ext cx="5294600" cy="3329252"/>
          </a:xfrm>
          <a:prstGeom prst="rect">
            <a:avLst/>
          </a:prstGeom>
        </p:spPr>
      </p:pic>
      <p:sp>
        <p:nvSpPr>
          <p:cNvPr id="9" name="TextBox 8">
            <a:extLst>
              <a:ext uri="{FF2B5EF4-FFF2-40B4-BE49-F238E27FC236}">
                <a16:creationId xmlns:a16="http://schemas.microsoft.com/office/drawing/2014/main" id="{6E54CF24-FB8E-0057-7AFA-58AE8B720DA0}"/>
              </a:ext>
            </a:extLst>
          </p:cNvPr>
          <p:cNvSpPr txBox="1"/>
          <p:nvPr/>
        </p:nvSpPr>
        <p:spPr>
          <a:xfrm>
            <a:off x="6122381" y="5152242"/>
            <a:ext cx="3406141" cy="307777"/>
          </a:xfrm>
          <a:prstGeom prst="rect">
            <a:avLst/>
          </a:prstGeom>
          <a:noFill/>
        </p:spPr>
        <p:txBody>
          <a:bodyPr wrap="square" rtlCol="0">
            <a:spAutoFit/>
          </a:bodyPr>
          <a:lstStyle/>
          <a:p>
            <a:r>
              <a:rPr lang="en-US" sz="1400" b="1" dirty="0"/>
              <a:t>1980 Palmer Lake Park Area</a:t>
            </a:r>
          </a:p>
        </p:txBody>
      </p:sp>
      <p:sp>
        <p:nvSpPr>
          <p:cNvPr id="10" name="Footer Placeholder 9">
            <a:extLst>
              <a:ext uri="{FF2B5EF4-FFF2-40B4-BE49-F238E27FC236}">
                <a16:creationId xmlns:a16="http://schemas.microsoft.com/office/drawing/2014/main" id="{51883095-2BD3-1AAE-ECDB-297D48232C9D}"/>
              </a:ext>
            </a:extLst>
          </p:cNvPr>
          <p:cNvSpPr>
            <a:spLocks noGrp="1"/>
          </p:cNvSpPr>
          <p:nvPr>
            <p:ph type="ftr" sz="quarter" idx="11"/>
          </p:nvPr>
        </p:nvSpPr>
        <p:spPr>
          <a:xfrm>
            <a:off x="7044624" y="7267152"/>
            <a:ext cx="3394710" cy="413808"/>
          </a:xfrm>
        </p:spPr>
        <p:txBody>
          <a:bodyPr/>
          <a:lstStyle/>
          <a:p>
            <a:r>
              <a:rPr lang="en-US" sz="800" dirty="0"/>
              <a:t>Higginson Ranch Presentation BJN 2026</a:t>
            </a:r>
          </a:p>
        </p:txBody>
      </p:sp>
      <p:sp>
        <p:nvSpPr>
          <p:cNvPr id="2" name="TextBox 1">
            <a:extLst>
              <a:ext uri="{FF2B5EF4-FFF2-40B4-BE49-F238E27FC236}">
                <a16:creationId xmlns:a16="http://schemas.microsoft.com/office/drawing/2014/main" id="{896A135D-0513-57B4-233C-6C7CD8A3E41A}"/>
              </a:ext>
            </a:extLst>
          </p:cNvPr>
          <p:cNvSpPr txBox="1"/>
          <p:nvPr/>
        </p:nvSpPr>
        <p:spPr>
          <a:xfrm>
            <a:off x="5983014" y="5587039"/>
            <a:ext cx="3633951" cy="1015663"/>
          </a:xfrm>
          <a:prstGeom prst="rect">
            <a:avLst/>
          </a:prstGeom>
          <a:noFill/>
        </p:spPr>
        <p:txBody>
          <a:bodyPr wrap="square" rtlCol="0">
            <a:spAutoFit/>
          </a:bodyPr>
          <a:lstStyle/>
          <a:p>
            <a:r>
              <a:rPr lang="en-US" sz="1200" dirty="0"/>
              <a:t>The subdivision was 160 acres located in Douglas County North of the town of Palmer Lake.  This was on the West side of Perry Park Road at the junction of Yarnell Drive. There were more than 750 lots available for sale. </a:t>
            </a:r>
          </a:p>
        </p:txBody>
      </p:sp>
    </p:spTree>
    <p:extLst>
      <p:ext uri="{BB962C8B-B14F-4D97-AF65-F5344CB8AC3E}">
        <p14:creationId xmlns:p14="http://schemas.microsoft.com/office/powerpoint/2010/main" val="3830442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F484A-6519-40ED-80F8-539CD463DCF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0C1FBE-77F4-B79A-9504-4CA1D4C818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358" y="729406"/>
            <a:ext cx="4415714" cy="4357891"/>
          </a:xfrm>
        </p:spPr>
      </p:pic>
      <p:pic>
        <p:nvPicPr>
          <p:cNvPr id="2" name="Picture 1">
            <a:extLst>
              <a:ext uri="{FF2B5EF4-FFF2-40B4-BE49-F238E27FC236}">
                <a16:creationId xmlns:a16="http://schemas.microsoft.com/office/drawing/2014/main" id="{7D5DB1CC-E289-5B20-5AC1-BCE522DE0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444" y="3070299"/>
            <a:ext cx="3227295" cy="3014377"/>
          </a:xfrm>
          <a:prstGeom prst="rect">
            <a:avLst/>
          </a:prstGeom>
        </p:spPr>
      </p:pic>
      <p:sp>
        <p:nvSpPr>
          <p:cNvPr id="4" name="TextBox 3">
            <a:extLst>
              <a:ext uri="{FF2B5EF4-FFF2-40B4-BE49-F238E27FC236}">
                <a16:creationId xmlns:a16="http://schemas.microsoft.com/office/drawing/2014/main" id="{4E4DAFC0-0F0C-3E01-8E57-0DEFFB7AD50C}"/>
              </a:ext>
            </a:extLst>
          </p:cNvPr>
          <p:cNvSpPr txBox="1"/>
          <p:nvPr/>
        </p:nvSpPr>
        <p:spPr>
          <a:xfrm>
            <a:off x="205740" y="5743348"/>
            <a:ext cx="5029200" cy="929357"/>
          </a:xfrm>
          <a:prstGeom prst="rect">
            <a:avLst/>
          </a:prstGeom>
          <a:noFill/>
        </p:spPr>
        <p:txBody>
          <a:bodyPr wrap="square">
            <a:spAutoFit/>
          </a:bodyPr>
          <a:lstStyle/>
          <a:p>
            <a:pPr>
              <a:lnSpc>
                <a:spcPct val="115000"/>
              </a:lnSpc>
              <a:spcAft>
                <a:spcPts val="66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There are 3 creeks running through the property. Carpenter Creek flows north out of Palmer Lake and down through the meadows, Wilson Creek flows down Hanks Canyon joining Carpenter Creek and Cook Creek flows down Buttler Canyon to East Plum Creek.  </a:t>
            </a:r>
          </a:p>
        </p:txBody>
      </p:sp>
      <p:sp>
        <p:nvSpPr>
          <p:cNvPr id="6" name="TextBox 5">
            <a:extLst>
              <a:ext uri="{FF2B5EF4-FFF2-40B4-BE49-F238E27FC236}">
                <a16:creationId xmlns:a16="http://schemas.microsoft.com/office/drawing/2014/main" id="{04059D65-E1CB-2C1F-3D93-52254ADBFD6E}"/>
              </a:ext>
            </a:extLst>
          </p:cNvPr>
          <p:cNvSpPr txBox="1"/>
          <p:nvPr/>
        </p:nvSpPr>
        <p:spPr>
          <a:xfrm>
            <a:off x="4899660" y="1842305"/>
            <a:ext cx="5029200" cy="830997"/>
          </a:xfrm>
          <a:prstGeom prst="rect">
            <a:avLst/>
          </a:prstGeom>
          <a:noFill/>
        </p:spPr>
        <p:txBody>
          <a:bodyPr wrap="square">
            <a:spAutoFit/>
          </a:bodyPr>
          <a:lstStyle/>
          <a:p>
            <a:r>
              <a:rPr lang="en-US" sz="1200" dirty="0"/>
              <a:t>The elevation at the ranch buildings at the base of Spruce Mountain is 7105 feet and on the highest point on the west property is 8345 feet. Since the flood of 1965 originated at this Divide Area you can see how an enormous amount of water pushed its way North and flowed into East Plum Creek.</a:t>
            </a:r>
          </a:p>
        </p:txBody>
      </p:sp>
      <p:sp>
        <p:nvSpPr>
          <p:cNvPr id="7" name="TextBox 6">
            <a:extLst>
              <a:ext uri="{FF2B5EF4-FFF2-40B4-BE49-F238E27FC236}">
                <a16:creationId xmlns:a16="http://schemas.microsoft.com/office/drawing/2014/main" id="{45253256-4379-EBDD-0613-A4CBD25DFC2A}"/>
              </a:ext>
            </a:extLst>
          </p:cNvPr>
          <p:cNvSpPr txBox="1"/>
          <p:nvPr/>
        </p:nvSpPr>
        <p:spPr>
          <a:xfrm>
            <a:off x="6017443" y="6423660"/>
            <a:ext cx="3591377" cy="523220"/>
          </a:xfrm>
          <a:prstGeom prst="rect">
            <a:avLst/>
          </a:prstGeom>
          <a:noFill/>
        </p:spPr>
        <p:txBody>
          <a:bodyPr wrap="square" rtlCol="0">
            <a:spAutoFit/>
          </a:bodyPr>
          <a:lstStyle/>
          <a:p>
            <a:r>
              <a:rPr lang="en-US" sz="1400" b="1" dirty="0"/>
              <a:t>1965 flood picture of the railroad trestle at the south end of Larkspur</a:t>
            </a:r>
          </a:p>
        </p:txBody>
      </p:sp>
      <p:sp>
        <p:nvSpPr>
          <p:cNvPr id="8" name="TextBox 7">
            <a:extLst>
              <a:ext uri="{FF2B5EF4-FFF2-40B4-BE49-F238E27FC236}">
                <a16:creationId xmlns:a16="http://schemas.microsoft.com/office/drawing/2014/main" id="{36C34D07-7B35-92E7-3225-424925E26C7F}"/>
              </a:ext>
            </a:extLst>
          </p:cNvPr>
          <p:cNvSpPr txBox="1"/>
          <p:nvPr/>
        </p:nvSpPr>
        <p:spPr>
          <a:xfrm>
            <a:off x="641408" y="5198988"/>
            <a:ext cx="3683613" cy="307777"/>
          </a:xfrm>
          <a:prstGeom prst="rect">
            <a:avLst/>
          </a:prstGeom>
          <a:noFill/>
        </p:spPr>
        <p:txBody>
          <a:bodyPr wrap="square" rtlCol="0">
            <a:spAutoFit/>
          </a:bodyPr>
          <a:lstStyle/>
          <a:p>
            <a:r>
              <a:rPr lang="en-US" sz="1400" b="1" dirty="0"/>
              <a:t>Perry Park Road 1965 flood near Hanks Canyon </a:t>
            </a:r>
          </a:p>
        </p:txBody>
      </p:sp>
      <p:sp>
        <p:nvSpPr>
          <p:cNvPr id="9" name="Footer Placeholder 8">
            <a:extLst>
              <a:ext uri="{FF2B5EF4-FFF2-40B4-BE49-F238E27FC236}">
                <a16:creationId xmlns:a16="http://schemas.microsoft.com/office/drawing/2014/main" id="{6DF0F032-1DC5-3133-4756-EF896575A90A}"/>
              </a:ext>
            </a:extLst>
          </p:cNvPr>
          <p:cNvSpPr>
            <a:spLocks noGrp="1"/>
          </p:cNvSpPr>
          <p:nvPr>
            <p:ph type="ftr" sz="quarter" idx="11"/>
          </p:nvPr>
        </p:nvSpPr>
        <p:spPr>
          <a:xfrm>
            <a:off x="7044625" y="7285864"/>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406542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57314F-89ED-B65B-B437-BD7ECCFAC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10" y="3970789"/>
            <a:ext cx="4320083" cy="2964713"/>
          </a:xfrm>
          <a:prstGeom prst="rect">
            <a:avLst/>
          </a:prstGeom>
        </p:spPr>
      </p:pic>
      <p:pic>
        <p:nvPicPr>
          <p:cNvPr id="6" name="Picture 5">
            <a:extLst>
              <a:ext uri="{FF2B5EF4-FFF2-40B4-BE49-F238E27FC236}">
                <a16:creationId xmlns:a16="http://schemas.microsoft.com/office/drawing/2014/main" id="{9AC9B7AC-A384-DF0C-8C47-0B2FF90D307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l="3082"/>
          <a:stretch/>
        </p:blipFill>
        <p:spPr>
          <a:xfrm>
            <a:off x="2305519" y="453781"/>
            <a:ext cx="5447361" cy="2095148"/>
          </a:xfrm>
          <a:prstGeom prst="rect">
            <a:avLst/>
          </a:prstGeom>
        </p:spPr>
      </p:pic>
      <p:sp>
        <p:nvSpPr>
          <p:cNvPr id="8" name="TextBox 7">
            <a:extLst>
              <a:ext uri="{FF2B5EF4-FFF2-40B4-BE49-F238E27FC236}">
                <a16:creationId xmlns:a16="http://schemas.microsoft.com/office/drawing/2014/main" id="{959D4AE1-CD36-3B7E-DA02-3A39D4C0B5A6}"/>
              </a:ext>
            </a:extLst>
          </p:cNvPr>
          <p:cNvSpPr txBox="1"/>
          <p:nvPr/>
        </p:nvSpPr>
        <p:spPr>
          <a:xfrm>
            <a:off x="5258249" y="4745540"/>
            <a:ext cx="4404606" cy="1015663"/>
          </a:xfrm>
          <a:prstGeom prst="rect">
            <a:avLst/>
          </a:prstGeom>
          <a:noFill/>
        </p:spPr>
        <p:txBody>
          <a:bodyPr wrap="square">
            <a:spAutoFit/>
          </a:bodyPr>
          <a:lstStyle/>
          <a:p>
            <a:r>
              <a:rPr lang="en-US" sz="1200" dirty="0"/>
              <a:t>There were the Sante Fe Railroad and the Denver and Rio Grande railroads running through the ranch. The US Highway 85 (Spruce Mountain Road) was constructed through the Higginson property in 1928. In addition, on the West Ranch property the Perry Park Road (HWY 105) went across to Palmer Lake.  </a:t>
            </a:r>
          </a:p>
        </p:txBody>
      </p:sp>
      <p:sp>
        <p:nvSpPr>
          <p:cNvPr id="2" name="TextBox 1">
            <a:extLst>
              <a:ext uri="{FF2B5EF4-FFF2-40B4-BE49-F238E27FC236}">
                <a16:creationId xmlns:a16="http://schemas.microsoft.com/office/drawing/2014/main" id="{DDE8B6BB-C1C9-EDD9-529E-77E92AA484F8}"/>
              </a:ext>
            </a:extLst>
          </p:cNvPr>
          <p:cNvSpPr txBox="1"/>
          <p:nvPr/>
        </p:nvSpPr>
        <p:spPr>
          <a:xfrm>
            <a:off x="3337560" y="2736639"/>
            <a:ext cx="3573780" cy="523220"/>
          </a:xfrm>
          <a:prstGeom prst="rect">
            <a:avLst/>
          </a:prstGeom>
          <a:noFill/>
        </p:spPr>
        <p:txBody>
          <a:bodyPr wrap="square" rtlCol="0">
            <a:spAutoFit/>
          </a:bodyPr>
          <a:lstStyle/>
          <a:p>
            <a:r>
              <a:rPr lang="en-US" sz="1400" b="1" dirty="0"/>
              <a:t>1915 photo taken from the top of Spruce Mountain Looking Down on Higginson Ranch                                 </a:t>
            </a:r>
          </a:p>
        </p:txBody>
      </p:sp>
      <p:sp>
        <p:nvSpPr>
          <p:cNvPr id="3" name="TextBox 2">
            <a:extLst>
              <a:ext uri="{FF2B5EF4-FFF2-40B4-BE49-F238E27FC236}">
                <a16:creationId xmlns:a16="http://schemas.microsoft.com/office/drawing/2014/main" id="{6A00813A-FFFC-423D-F815-AEF35662544C}"/>
              </a:ext>
            </a:extLst>
          </p:cNvPr>
          <p:cNvSpPr txBox="1"/>
          <p:nvPr/>
        </p:nvSpPr>
        <p:spPr>
          <a:xfrm>
            <a:off x="1318260" y="7071360"/>
            <a:ext cx="2500749" cy="307777"/>
          </a:xfrm>
          <a:prstGeom prst="rect">
            <a:avLst/>
          </a:prstGeom>
          <a:noFill/>
        </p:spPr>
        <p:txBody>
          <a:bodyPr wrap="none" rtlCol="0">
            <a:spAutoFit/>
          </a:bodyPr>
          <a:lstStyle/>
          <a:p>
            <a:r>
              <a:rPr lang="en-US" sz="1400" b="1" dirty="0"/>
              <a:t>1999 photo of Higginson Ranch</a:t>
            </a:r>
          </a:p>
        </p:txBody>
      </p:sp>
      <p:sp>
        <p:nvSpPr>
          <p:cNvPr id="4" name="Footer Placeholder 3">
            <a:extLst>
              <a:ext uri="{FF2B5EF4-FFF2-40B4-BE49-F238E27FC236}">
                <a16:creationId xmlns:a16="http://schemas.microsoft.com/office/drawing/2014/main" id="{E973E7CD-6453-94AE-9CE4-5F38C427AF46}"/>
              </a:ext>
            </a:extLst>
          </p:cNvPr>
          <p:cNvSpPr>
            <a:spLocks noGrp="1"/>
          </p:cNvSpPr>
          <p:nvPr>
            <p:ph type="ftr" sz="quarter" idx="11"/>
          </p:nvPr>
        </p:nvSpPr>
        <p:spPr>
          <a:xfrm>
            <a:off x="6981563" y="7246884"/>
            <a:ext cx="3394710" cy="413808"/>
          </a:xfrm>
        </p:spPr>
        <p:txBody>
          <a:bodyPr/>
          <a:lstStyle/>
          <a:p>
            <a:r>
              <a:rPr lang="en-US" sz="800" dirty="0"/>
              <a:t>Higginson Ranch Presentation BJN 2026</a:t>
            </a:r>
          </a:p>
        </p:txBody>
      </p:sp>
    </p:spTree>
    <p:extLst>
      <p:ext uri="{BB962C8B-B14F-4D97-AF65-F5344CB8AC3E}">
        <p14:creationId xmlns:p14="http://schemas.microsoft.com/office/powerpoint/2010/main" val="4457738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13791</TotalTime>
  <Words>2753</Words>
  <Application>Microsoft Macintosh PowerPoint</Application>
  <PresentationFormat>Custom</PresentationFormat>
  <Paragraphs>117</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Higginson’s Life in Divide Country Established 1907 Greenland, Colorado  Beverly Higginson Noe June 12,2006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and Bev NOE</dc:creator>
  <cp:lastModifiedBy>Greer, Rodger</cp:lastModifiedBy>
  <cp:revision>303</cp:revision>
  <cp:lastPrinted>2026-06-11T17:40:15Z</cp:lastPrinted>
  <dcterms:created xsi:type="dcterms:W3CDTF">2026-05-06T20:35:30Z</dcterms:created>
  <dcterms:modified xsi:type="dcterms:W3CDTF">2026-06-12T22:58:58Z</dcterms:modified>
</cp:coreProperties>
</file>